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9"/>
  </p:notesMasterIdLst>
  <p:sldIdLst>
    <p:sldId id="266" r:id="rId3"/>
    <p:sldId id="341" r:id="rId4"/>
    <p:sldId id="342" r:id="rId5"/>
    <p:sldId id="343" r:id="rId6"/>
    <p:sldId id="344" r:id="rId7"/>
    <p:sldId id="345" r:id="rId8"/>
    <p:sldId id="340" r:id="rId9"/>
    <p:sldId id="328" r:id="rId10"/>
    <p:sldId id="329" r:id="rId11"/>
    <p:sldId id="330" r:id="rId12"/>
    <p:sldId id="331" r:id="rId13"/>
    <p:sldId id="332" r:id="rId14"/>
    <p:sldId id="333" r:id="rId15"/>
    <p:sldId id="334" r:id="rId16"/>
    <p:sldId id="335" r:id="rId17"/>
    <p:sldId id="336" r:id="rId18"/>
    <p:sldId id="339" r:id="rId19"/>
    <p:sldId id="258" r:id="rId20"/>
    <p:sldId id="256" r:id="rId21"/>
    <p:sldId id="257" r:id="rId22"/>
    <p:sldId id="259" r:id="rId23"/>
    <p:sldId id="260" r:id="rId24"/>
    <p:sldId id="265" r:id="rId25"/>
    <p:sldId id="261" r:id="rId26"/>
    <p:sldId id="262" r:id="rId27"/>
    <p:sldId id="264" r:id="rId28"/>
    <p:sldId id="263" r:id="rId29"/>
    <p:sldId id="267" r:id="rId30"/>
    <p:sldId id="268" r:id="rId31"/>
    <p:sldId id="269" r:id="rId32"/>
    <p:sldId id="270" r:id="rId33"/>
    <p:sldId id="271" r:id="rId34"/>
    <p:sldId id="272" r:id="rId35"/>
    <p:sldId id="273" r:id="rId36"/>
    <p:sldId id="274" r:id="rId37"/>
    <p:sldId id="284" r:id="rId38"/>
    <p:sldId id="275" r:id="rId39"/>
    <p:sldId id="276" r:id="rId40"/>
    <p:sldId id="277" r:id="rId41"/>
    <p:sldId id="278" r:id="rId42"/>
    <p:sldId id="279" r:id="rId43"/>
    <p:sldId id="280" r:id="rId44"/>
    <p:sldId id="281" r:id="rId45"/>
    <p:sldId id="282" r:id="rId46"/>
    <p:sldId id="285" r:id="rId47"/>
    <p:sldId id="286" r:id="rId48"/>
    <p:sldId id="287" r:id="rId49"/>
    <p:sldId id="318" r:id="rId50"/>
    <p:sldId id="288" r:id="rId51"/>
    <p:sldId id="289" r:id="rId52"/>
    <p:sldId id="346" r:id="rId53"/>
    <p:sldId id="290" r:id="rId54"/>
    <p:sldId id="291" r:id="rId55"/>
    <p:sldId id="292" r:id="rId56"/>
    <p:sldId id="349" r:id="rId57"/>
    <p:sldId id="350" r:id="rId58"/>
    <p:sldId id="351" r:id="rId59"/>
    <p:sldId id="352" r:id="rId60"/>
    <p:sldId id="353" r:id="rId61"/>
    <p:sldId id="354" r:id="rId62"/>
    <p:sldId id="355" r:id="rId63"/>
    <p:sldId id="357" r:id="rId64"/>
    <p:sldId id="359" r:id="rId65"/>
    <p:sldId id="358" r:id="rId66"/>
    <p:sldId id="362" r:id="rId67"/>
    <p:sldId id="356" r:id="rId68"/>
    <p:sldId id="293" r:id="rId69"/>
    <p:sldId id="294" r:id="rId70"/>
    <p:sldId id="295" r:id="rId71"/>
    <p:sldId id="296" r:id="rId72"/>
    <p:sldId id="297" r:id="rId73"/>
    <p:sldId id="298" r:id="rId74"/>
    <p:sldId id="299" r:id="rId75"/>
    <p:sldId id="347" r:id="rId76"/>
    <p:sldId id="300" r:id="rId77"/>
    <p:sldId id="301" r:id="rId78"/>
    <p:sldId id="302" r:id="rId79"/>
    <p:sldId id="303" r:id="rId80"/>
    <p:sldId id="304" r:id="rId81"/>
    <p:sldId id="305" r:id="rId82"/>
    <p:sldId id="306" r:id="rId83"/>
    <p:sldId id="307" r:id="rId84"/>
    <p:sldId id="308" r:id="rId85"/>
    <p:sldId id="309" r:id="rId86"/>
    <p:sldId id="348" r:id="rId87"/>
    <p:sldId id="310" r:id="rId88"/>
    <p:sldId id="311" r:id="rId89"/>
    <p:sldId id="312" r:id="rId90"/>
    <p:sldId id="370" r:id="rId91"/>
    <p:sldId id="371" r:id="rId92"/>
    <p:sldId id="372" r:id="rId93"/>
    <p:sldId id="373" r:id="rId94"/>
    <p:sldId id="374" r:id="rId95"/>
    <p:sldId id="375" r:id="rId96"/>
    <p:sldId id="376" r:id="rId97"/>
    <p:sldId id="377" r:id="rId98"/>
    <p:sldId id="378" r:id="rId99"/>
    <p:sldId id="379" r:id="rId100"/>
    <p:sldId id="380" r:id="rId101"/>
    <p:sldId id="381" r:id="rId102"/>
    <p:sldId id="382" r:id="rId103"/>
    <p:sldId id="383" r:id="rId104"/>
    <p:sldId id="384" r:id="rId105"/>
    <p:sldId id="385" r:id="rId106"/>
    <p:sldId id="386" r:id="rId107"/>
    <p:sldId id="387" r:id="rId108"/>
    <p:sldId id="388" r:id="rId109"/>
    <p:sldId id="389" r:id="rId110"/>
    <p:sldId id="390" r:id="rId111"/>
    <p:sldId id="391" r:id="rId112"/>
    <p:sldId id="392" r:id="rId113"/>
    <p:sldId id="393" r:id="rId114"/>
    <p:sldId id="394" r:id="rId115"/>
    <p:sldId id="395" r:id="rId116"/>
    <p:sldId id="396" r:id="rId117"/>
    <p:sldId id="397" r:id="rId118"/>
    <p:sldId id="398" r:id="rId119"/>
    <p:sldId id="399" r:id="rId120"/>
    <p:sldId id="400" r:id="rId121"/>
    <p:sldId id="401" r:id="rId122"/>
    <p:sldId id="364" r:id="rId123"/>
    <p:sldId id="365" r:id="rId124"/>
    <p:sldId id="366" r:id="rId125"/>
    <p:sldId id="367" r:id="rId126"/>
    <p:sldId id="368" r:id="rId127"/>
    <p:sldId id="369" r:id="rId12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9" autoAdjust="0"/>
  </p:normalViewPr>
  <p:slideViewPr>
    <p:cSldViewPr snapToGrid="0">
      <p:cViewPr varScale="1">
        <p:scale>
          <a:sx n="68" d="100"/>
          <a:sy n="68" d="100"/>
        </p:scale>
        <p:origin x="792" y="7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notesMaster" Target="notesMasters/notesMaster1.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Intel%20i5%20A\Downloads\044%20RENDICION%20DE%20CUENTAS%202023(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ntel%20i5%20A\Documents\PROCURADUCR&#205;A_S&#205;NDICA_RENDICION_DE_CUENTAS_2023.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C"/>
              <a:t>RENDICION DE CUENTAS 2023</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C"/>
        </a:p>
      </c:txPr>
    </c:title>
    <c:autoTitleDeleted val="0"/>
    <c:plotArea>
      <c:layout/>
      <c:barChart>
        <c:barDir val="bar"/>
        <c:grouping val="clustered"/>
        <c:varyColors val="0"/>
        <c:ser>
          <c:idx val="0"/>
          <c:order val="0"/>
          <c:tx>
            <c:strRef>
              <c:f>'[044 RENDICION DE CUENTAS 2023(1).xlsx]RENDICION DE CUENTAS 2023'!$B$2</c:f>
              <c:strCache>
                <c:ptCount val="1"/>
                <c:pt idx="0">
                  <c:v>CANTIDAD DE PROCESOS PUBLICADOS</c:v>
                </c:pt>
              </c:strCache>
            </c:strRef>
          </c:tx>
          <c:spPr>
            <a:solidFill>
              <a:schemeClr val="accent1"/>
            </a:solidFill>
            <a:ln>
              <a:noFill/>
            </a:ln>
            <a:effectLst/>
          </c:spPr>
          <c:invertIfNegative val="0"/>
          <c:cat>
            <c:strRef>
              <c:f>'[044 RENDICION DE CUENTAS 2023(1).xlsx]RENDICION DE CUENTAS 2023'!$A$4:$A$10</c:f>
              <c:strCache>
                <c:ptCount val="7"/>
                <c:pt idx="0">
                  <c:v>COTIZACION DE OBRAS</c:v>
                </c:pt>
                <c:pt idx="1">
                  <c:v>LICITACION DE OBRAS</c:v>
                </c:pt>
                <c:pt idx="2">
                  <c:v>MENOR CUANTIA DE OBRAS</c:v>
                </c:pt>
                <c:pt idx="3">
                  <c:v>CONSULTORIA DIRECTA</c:v>
                </c:pt>
                <c:pt idx="4">
                  <c:v>CONSULTORIA LISTA CORTA</c:v>
                </c:pt>
                <c:pt idx="5">
                  <c:v>FERIAS INCLUSIVA</c:v>
                </c:pt>
                <c:pt idx="6">
                  <c:v>REGIMEN ESPECIAL </c:v>
                </c:pt>
              </c:strCache>
            </c:strRef>
          </c:cat>
          <c:val>
            <c:numRef>
              <c:f>'[044 RENDICION DE CUENTAS 2023(1).xlsx]RENDICION DE CUENTAS 2023'!$B$4:$B$10</c:f>
              <c:numCache>
                <c:formatCode>General</c:formatCode>
                <c:ptCount val="7"/>
                <c:pt idx="0">
                  <c:v>3</c:v>
                </c:pt>
                <c:pt idx="1">
                  <c:v>1</c:v>
                </c:pt>
                <c:pt idx="2">
                  <c:v>2</c:v>
                </c:pt>
                <c:pt idx="3">
                  <c:v>1</c:v>
                </c:pt>
                <c:pt idx="4">
                  <c:v>1</c:v>
                </c:pt>
                <c:pt idx="5">
                  <c:v>7</c:v>
                </c:pt>
                <c:pt idx="6">
                  <c:v>8</c:v>
                </c:pt>
              </c:numCache>
            </c:numRef>
          </c:val>
          <c:extLst>
            <c:ext xmlns:c16="http://schemas.microsoft.com/office/drawing/2014/chart" uri="{C3380CC4-5D6E-409C-BE32-E72D297353CC}">
              <c16:uniqueId val="{00000000-D6B6-4145-8B35-B497A364067B}"/>
            </c:ext>
          </c:extLst>
        </c:ser>
        <c:ser>
          <c:idx val="1"/>
          <c:order val="1"/>
          <c:tx>
            <c:strRef>
              <c:f>'[044 RENDICION DE CUENTAS 2023(1).xlsx]RENDICION DE CUENTAS 2023'!$C$2</c:f>
              <c:strCache>
                <c:ptCount val="1"/>
                <c:pt idx="0">
                  <c:v>PRESUPUESTOS REFERENCIAL</c:v>
                </c:pt>
              </c:strCache>
            </c:strRef>
          </c:tx>
          <c:spPr>
            <a:solidFill>
              <a:schemeClr val="accent2"/>
            </a:solidFill>
            <a:ln>
              <a:noFill/>
            </a:ln>
            <a:effectLst/>
          </c:spPr>
          <c:invertIfNegative val="0"/>
          <c:cat>
            <c:strRef>
              <c:f>'[044 RENDICION DE CUENTAS 2023(1).xlsx]RENDICION DE CUENTAS 2023'!$A$4:$A$10</c:f>
              <c:strCache>
                <c:ptCount val="7"/>
                <c:pt idx="0">
                  <c:v>COTIZACION DE OBRAS</c:v>
                </c:pt>
                <c:pt idx="1">
                  <c:v>LICITACION DE OBRAS</c:v>
                </c:pt>
                <c:pt idx="2">
                  <c:v>MENOR CUANTIA DE OBRAS</c:v>
                </c:pt>
                <c:pt idx="3">
                  <c:v>CONSULTORIA DIRECTA</c:v>
                </c:pt>
                <c:pt idx="4">
                  <c:v>CONSULTORIA LISTA CORTA</c:v>
                </c:pt>
                <c:pt idx="5">
                  <c:v>FERIAS INCLUSIVA</c:v>
                </c:pt>
                <c:pt idx="6">
                  <c:v>REGIMEN ESPECIAL </c:v>
                </c:pt>
              </c:strCache>
            </c:strRef>
          </c:cat>
          <c:val>
            <c:numRef>
              <c:f>'[044 RENDICION DE CUENTAS 2023(1).xlsx]RENDICION DE CUENTAS 2023'!$C$4:$C$10</c:f>
              <c:numCache>
                <c:formatCode>#,##0.00</c:formatCode>
                <c:ptCount val="7"/>
                <c:pt idx="0">
                  <c:v>1371917.69</c:v>
                </c:pt>
                <c:pt idx="1">
                  <c:v>2259638.9700000002</c:v>
                </c:pt>
                <c:pt idx="2">
                  <c:v>269851.7</c:v>
                </c:pt>
                <c:pt idx="3">
                  <c:v>60000</c:v>
                </c:pt>
                <c:pt idx="4">
                  <c:v>89808.54</c:v>
                </c:pt>
                <c:pt idx="5">
                  <c:v>472507.07</c:v>
                </c:pt>
                <c:pt idx="6">
                  <c:v>60560.480000000003</c:v>
                </c:pt>
              </c:numCache>
            </c:numRef>
          </c:val>
          <c:extLst>
            <c:ext xmlns:c16="http://schemas.microsoft.com/office/drawing/2014/chart" uri="{C3380CC4-5D6E-409C-BE32-E72D297353CC}">
              <c16:uniqueId val="{00000001-D6B6-4145-8B35-B497A364067B}"/>
            </c:ext>
          </c:extLst>
        </c:ser>
        <c:ser>
          <c:idx val="2"/>
          <c:order val="2"/>
          <c:tx>
            <c:strRef>
              <c:f>'[044 RENDICION DE CUENTAS 2023(1).xlsx]RENDICION DE CUENTAS 2023'!$D$2</c:f>
              <c:strCache>
                <c:ptCount val="1"/>
                <c:pt idx="0">
                  <c:v>MONTO CONTRATADO</c:v>
                </c:pt>
              </c:strCache>
            </c:strRef>
          </c:tx>
          <c:spPr>
            <a:solidFill>
              <a:schemeClr val="accent3"/>
            </a:solidFill>
            <a:ln>
              <a:noFill/>
            </a:ln>
            <a:effectLst/>
          </c:spPr>
          <c:invertIfNegative val="0"/>
          <c:cat>
            <c:strRef>
              <c:f>'[044 RENDICION DE CUENTAS 2023(1).xlsx]RENDICION DE CUENTAS 2023'!$A$4:$A$10</c:f>
              <c:strCache>
                <c:ptCount val="7"/>
                <c:pt idx="0">
                  <c:v>COTIZACION DE OBRAS</c:v>
                </c:pt>
                <c:pt idx="1">
                  <c:v>LICITACION DE OBRAS</c:v>
                </c:pt>
                <c:pt idx="2">
                  <c:v>MENOR CUANTIA DE OBRAS</c:v>
                </c:pt>
                <c:pt idx="3">
                  <c:v>CONSULTORIA DIRECTA</c:v>
                </c:pt>
                <c:pt idx="4">
                  <c:v>CONSULTORIA LISTA CORTA</c:v>
                </c:pt>
                <c:pt idx="5">
                  <c:v>FERIAS INCLUSIVA</c:v>
                </c:pt>
                <c:pt idx="6">
                  <c:v>REGIMEN ESPECIAL </c:v>
                </c:pt>
              </c:strCache>
            </c:strRef>
          </c:cat>
          <c:val>
            <c:numRef>
              <c:f>'[044 RENDICION DE CUENTAS 2023(1).xlsx]RENDICION DE CUENTAS 2023'!$D$4:$D$10</c:f>
              <c:numCache>
                <c:formatCode>#,##0.00</c:formatCode>
                <c:ptCount val="7"/>
                <c:pt idx="0">
                  <c:v>1329701.3600000001</c:v>
                </c:pt>
                <c:pt idx="1">
                  <c:v>2225723.92</c:v>
                </c:pt>
                <c:pt idx="2">
                  <c:v>269851.7</c:v>
                </c:pt>
                <c:pt idx="3">
                  <c:v>59400</c:v>
                </c:pt>
                <c:pt idx="4">
                  <c:v>88669.2</c:v>
                </c:pt>
                <c:pt idx="5">
                  <c:v>472507.07</c:v>
                </c:pt>
                <c:pt idx="6">
                  <c:v>60560.480000000003</c:v>
                </c:pt>
              </c:numCache>
            </c:numRef>
          </c:val>
          <c:extLst>
            <c:ext xmlns:c16="http://schemas.microsoft.com/office/drawing/2014/chart" uri="{C3380CC4-5D6E-409C-BE32-E72D297353CC}">
              <c16:uniqueId val="{00000002-D6B6-4145-8B35-B497A364067B}"/>
            </c:ext>
          </c:extLst>
        </c:ser>
        <c:ser>
          <c:idx val="3"/>
          <c:order val="3"/>
          <c:tx>
            <c:strRef>
              <c:f>'[044 RENDICION DE CUENTAS 2023(1).xlsx]RENDICION DE CUENTAS 2023'!$E$2</c:f>
              <c:strCache>
                <c:ptCount val="1"/>
                <c:pt idx="0">
                  <c:v>AHORRO OBTENIDO</c:v>
                </c:pt>
              </c:strCache>
            </c:strRef>
          </c:tx>
          <c:spPr>
            <a:solidFill>
              <a:schemeClr val="accent4"/>
            </a:solidFill>
            <a:ln>
              <a:noFill/>
            </a:ln>
            <a:effectLst/>
          </c:spPr>
          <c:invertIfNegative val="0"/>
          <c:cat>
            <c:strRef>
              <c:f>'[044 RENDICION DE CUENTAS 2023(1).xlsx]RENDICION DE CUENTAS 2023'!$A$4:$A$10</c:f>
              <c:strCache>
                <c:ptCount val="7"/>
                <c:pt idx="0">
                  <c:v>COTIZACION DE OBRAS</c:v>
                </c:pt>
                <c:pt idx="1">
                  <c:v>LICITACION DE OBRAS</c:v>
                </c:pt>
                <c:pt idx="2">
                  <c:v>MENOR CUANTIA DE OBRAS</c:v>
                </c:pt>
                <c:pt idx="3">
                  <c:v>CONSULTORIA DIRECTA</c:v>
                </c:pt>
                <c:pt idx="4">
                  <c:v>CONSULTORIA LISTA CORTA</c:v>
                </c:pt>
                <c:pt idx="5">
                  <c:v>FERIAS INCLUSIVA</c:v>
                </c:pt>
                <c:pt idx="6">
                  <c:v>REGIMEN ESPECIAL </c:v>
                </c:pt>
              </c:strCache>
            </c:strRef>
          </c:cat>
          <c:val>
            <c:numRef>
              <c:f>'[044 RENDICION DE CUENTAS 2023(1).xlsx]RENDICION DE CUENTAS 2023'!$E$4:$E$10</c:f>
              <c:numCache>
                <c:formatCode>#,##0.00</c:formatCode>
                <c:ptCount val="7"/>
                <c:pt idx="0">
                  <c:v>42216.329999999842</c:v>
                </c:pt>
                <c:pt idx="1">
                  <c:v>33915.050000000279</c:v>
                </c:pt>
                <c:pt idx="2">
                  <c:v>0</c:v>
                </c:pt>
                <c:pt idx="3">
                  <c:v>600</c:v>
                </c:pt>
                <c:pt idx="4">
                  <c:v>1139.3399999999965</c:v>
                </c:pt>
                <c:pt idx="5">
                  <c:v>0</c:v>
                </c:pt>
                <c:pt idx="6">
                  <c:v>0</c:v>
                </c:pt>
              </c:numCache>
            </c:numRef>
          </c:val>
          <c:extLst>
            <c:ext xmlns:c16="http://schemas.microsoft.com/office/drawing/2014/chart" uri="{C3380CC4-5D6E-409C-BE32-E72D297353CC}">
              <c16:uniqueId val="{00000003-D6B6-4145-8B35-B497A364067B}"/>
            </c:ext>
          </c:extLst>
        </c:ser>
        <c:dLbls>
          <c:showLegendKey val="0"/>
          <c:showVal val="0"/>
          <c:showCatName val="0"/>
          <c:showSerName val="0"/>
          <c:showPercent val="0"/>
          <c:showBubbleSize val="0"/>
        </c:dLbls>
        <c:gapWidth val="150"/>
        <c:axId val="560292968"/>
        <c:axId val="560295128"/>
      </c:barChart>
      <c:catAx>
        <c:axId val="560292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560295128"/>
        <c:crosses val="autoZero"/>
        <c:auto val="1"/>
        <c:lblAlgn val="ctr"/>
        <c:lblOffset val="100"/>
        <c:noMultiLvlLbl val="0"/>
      </c:catAx>
      <c:valAx>
        <c:axId val="560295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C"/>
          </a:p>
        </c:txPr>
        <c:crossAx val="56029296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C"/>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PROCURADURÍA SÍNDICA  2023 </a:t>
            </a:r>
          </a:p>
          <a:p>
            <a:pPr>
              <a:defRPr/>
            </a:pPr>
            <a:endParaRPr lang="en-US" dirty="0"/>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EC"/>
        </a:p>
      </c:txPr>
    </c:title>
    <c:autoTitleDeleted val="0"/>
    <c:plotArea>
      <c:layout/>
      <c:barChart>
        <c:barDir val="col"/>
        <c:grouping val="clustered"/>
        <c:varyColors val="0"/>
        <c:ser>
          <c:idx val="0"/>
          <c:order val="0"/>
          <c:tx>
            <c:strRef>
              <c:f>'SOLICTUDES -2023'!$A$5</c:f>
              <c:strCache>
                <c:ptCount val="1"/>
                <c:pt idx="0">
                  <c:v>PARTICIONES EXTRAJUDICIALES </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'SOLICTUDES -2023'!$B$4:$E$4</c:f>
              <c:strCache>
                <c:ptCount val="3"/>
                <c:pt idx="0">
                  <c:v>Solicitudes  Ingresadas </c:v>
                </c:pt>
                <c:pt idx="1">
                  <c:v>Solicitudes Despachadas </c:v>
                </c:pt>
                <c:pt idx="2">
                  <c:v>Solicitudes Rechazadas </c:v>
                </c:pt>
              </c:strCache>
            </c:strRef>
          </c:cat>
          <c:val>
            <c:numRef>
              <c:f>'SOLICTUDES -2023'!$B$5:$E$5</c:f>
              <c:numCache>
                <c:formatCode>General</c:formatCode>
                <c:ptCount val="3"/>
                <c:pt idx="0">
                  <c:v>30</c:v>
                </c:pt>
                <c:pt idx="1">
                  <c:v>22</c:v>
                </c:pt>
                <c:pt idx="2">
                  <c:v>1</c:v>
                </c:pt>
              </c:numCache>
            </c:numRef>
          </c:val>
          <c:extLst>
            <c:ext xmlns:c16="http://schemas.microsoft.com/office/drawing/2014/chart" uri="{C3380CC4-5D6E-409C-BE32-E72D297353CC}">
              <c16:uniqueId val="{00000000-DCDE-47F2-B065-DB51D7C6E24E}"/>
            </c:ext>
          </c:extLst>
        </c:ser>
        <c:ser>
          <c:idx val="1"/>
          <c:order val="1"/>
          <c:tx>
            <c:strRef>
              <c:f>'SOLICTUDES -2023'!$A$6</c:f>
              <c:strCache>
                <c:ptCount val="1"/>
                <c:pt idx="0">
                  <c:v>FRACCIONAMIENTOS  DE PREDIOS URBANOS </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'SOLICTUDES -2023'!$B$4:$E$4</c:f>
              <c:strCache>
                <c:ptCount val="3"/>
                <c:pt idx="0">
                  <c:v>Solicitudes  Ingresadas </c:v>
                </c:pt>
                <c:pt idx="1">
                  <c:v>Solicitudes Despachadas </c:v>
                </c:pt>
                <c:pt idx="2">
                  <c:v>Solicitudes Rechazadas </c:v>
                </c:pt>
              </c:strCache>
            </c:strRef>
          </c:cat>
          <c:val>
            <c:numRef>
              <c:f>'SOLICTUDES -2023'!$B$6:$E$6</c:f>
              <c:numCache>
                <c:formatCode>General</c:formatCode>
                <c:ptCount val="3"/>
                <c:pt idx="0">
                  <c:v>35</c:v>
                </c:pt>
                <c:pt idx="1">
                  <c:v>31</c:v>
                </c:pt>
                <c:pt idx="2">
                  <c:v>3</c:v>
                </c:pt>
              </c:numCache>
            </c:numRef>
          </c:val>
          <c:extLst>
            <c:ext xmlns:c16="http://schemas.microsoft.com/office/drawing/2014/chart" uri="{C3380CC4-5D6E-409C-BE32-E72D297353CC}">
              <c16:uniqueId val="{00000001-DCDE-47F2-B065-DB51D7C6E24E}"/>
            </c:ext>
          </c:extLst>
        </c:ser>
        <c:ser>
          <c:idx val="2"/>
          <c:order val="2"/>
          <c:tx>
            <c:strRef>
              <c:f>'SOLICTUDES -2023'!$A$7</c:f>
              <c:strCache>
                <c:ptCount val="1"/>
                <c:pt idx="0">
                  <c:v>FRACCIONAMIENTOS  DE PREDIOS  RURALES</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'SOLICTUDES -2023'!$B$4:$E$4</c:f>
              <c:strCache>
                <c:ptCount val="3"/>
                <c:pt idx="0">
                  <c:v>Solicitudes  Ingresadas </c:v>
                </c:pt>
                <c:pt idx="1">
                  <c:v>Solicitudes Despachadas </c:v>
                </c:pt>
                <c:pt idx="2">
                  <c:v>Solicitudes Rechazadas </c:v>
                </c:pt>
              </c:strCache>
            </c:strRef>
          </c:cat>
          <c:val>
            <c:numRef>
              <c:f>'SOLICTUDES -2023'!$B$7:$E$7</c:f>
              <c:numCache>
                <c:formatCode>General</c:formatCode>
                <c:ptCount val="3"/>
                <c:pt idx="0">
                  <c:v>125</c:v>
                </c:pt>
                <c:pt idx="1">
                  <c:v>133</c:v>
                </c:pt>
                <c:pt idx="2">
                  <c:v>8</c:v>
                </c:pt>
              </c:numCache>
            </c:numRef>
          </c:val>
          <c:extLst>
            <c:ext xmlns:c16="http://schemas.microsoft.com/office/drawing/2014/chart" uri="{C3380CC4-5D6E-409C-BE32-E72D297353CC}">
              <c16:uniqueId val="{00000002-DCDE-47F2-B065-DB51D7C6E24E}"/>
            </c:ext>
          </c:extLst>
        </c:ser>
        <c:ser>
          <c:idx val="3"/>
          <c:order val="3"/>
          <c:tx>
            <c:strRef>
              <c:f>'SOLICTUDES -2023'!$A$8</c:f>
              <c:strCache>
                <c:ptCount val="1"/>
                <c:pt idx="0">
                  <c:v>LEVANTAMIENTO DE PATRIMONIO </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'SOLICTUDES -2023'!$B$4:$E$4</c:f>
              <c:strCache>
                <c:ptCount val="3"/>
                <c:pt idx="0">
                  <c:v>Solicitudes  Ingresadas </c:v>
                </c:pt>
                <c:pt idx="1">
                  <c:v>Solicitudes Despachadas </c:v>
                </c:pt>
                <c:pt idx="2">
                  <c:v>Solicitudes Rechazadas </c:v>
                </c:pt>
              </c:strCache>
            </c:strRef>
          </c:cat>
          <c:val>
            <c:numRef>
              <c:f>'SOLICTUDES -2023'!$B$8:$E$8</c:f>
              <c:numCache>
                <c:formatCode>General</c:formatCode>
                <c:ptCount val="3"/>
                <c:pt idx="0">
                  <c:v>10</c:v>
                </c:pt>
                <c:pt idx="1">
                  <c:v>8</c:v>
                </c:pt>
                <c:pt idx="2">
                  <c:v>0</c:v>
                </c:pt>
              </c:numCache>
            </c:numRef>
          </c:val>
          <c:extLst>
            <c:ext xmlns:c16="http://schemas.microsoft.com/office/drawing/2014/chart" uri="{C3380CC4-5D6E-409C-BE32-E72D297353CC}">
              <c16:uniqueId val="{00000003-DCDE-47F2-B065-DB51D7C6E24E}"/>
            </c:ext>
          </c:extLst>
        </c:ser>
        <c:ser>
          <c:idx val="4"/>
          <c:order val="4"/>
          <c:tx>
            <c:strRef>
              <c:f>'SOLICTUDES -2023'!$A$9</c:f>
              <c:strCache>
                <c:ptCount val="1"/>
                <c:pt idx="0">
                  <c:v>VENTA DE TERRENOS</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'SOLICTUDES -2023'!$B$4:$E$4</c:f>
              <c:strCache>
                <c:ptCount val="3"/>
                <c:pt idx="0">
                  <c:v>Solicitudes  Ingresadas </c:v>
                </c:pt>
                <c:pt idx="1">
                  <c:v>Solicitudes Despachadas </c:v>
                </c:pt>
                <c:pt idx="2">
                  <c:v>Solicitudes Rechazadas </c:v>
                </c:pt>
              </c:strCache>
            </c:strRef>
          </c:cat>
          <c:val>
            <c:numRef>
              <c:f>'SOLICTUDES -2023'!$B$9:$E$9</c:f>
              <c:numCache>
                <c:formatCode>General</c:formatCode>
                <c:ptCount val="3"/>
                <c:pt idx="0">
                  <c:v>9</c:v>
                </c:pt>
                <c:pt idx="1">
                  <c:v>4</c:v>
                </c:pt>
                <c:pt idx="2">
                  <c:v>0</c:v>
                </c:pt>
              </c:numCache>
            </c:numRef>
          </c:val>
          <c:extLst>
            <c:ext xmlns:c16="http://schemas.microsoft.com/office/drawing/2014/chart" uri="{C3380CC4-5D6E-409C-BE32-E72D297353CC}">
              <c16:uniqueId val="{00000004-DCDE-47F2-B065-DB51D7C6E24E}"/>
            </c:ext>
          </c:extLst>
        </c:ser>
        <c:ser>
          <c:idx val="5"/>
          <c:order val="5"/>
          <c:tx>
            <c:strRef>
              <c:f>'SOLICTUDES -2023'!$A$10</c:f>
              <c:strCache>
                <c:ptCount val="1"/>
                <c:pt idx="0">
                  <c:v>APROBACIÓN DE LOTIZACIÓN</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'SOLICTUDES -2023'!$B$4:$E$4</c:f>
              <c:strCache>
                <c:ptCount val="3"/>
                <c:pt idx="0">
                  <c:v>Solicitudes  Ingresadas </c:v>
                </c:pt>
                <c:pt idx="1">
                  <c:v>Solicitudes Despachadas </c:v>
                </c:pt>
                <c:pt idx="2">
                  <c:v>Solicitudes Rechazadas </c:v>
                </c:pt>
              </c:strCache>
            </c:strRef>
          </c:cat>
          <c:val>
            <c:numRef>
              <c:f>'SOLICTUDES -2023'!$B$10:$E$10</c:f>
              <c:numCache>
                <c:formatCode>General</c:formatCode>
                <c:ptCount val="3"/>
                <c:pt idx="0">
                  <c:v>4</c:v>
                </c:pt>
                <c:pt idx="1">
                  <c:v>3</c:v>
                </c:pt>
                <c:pt idx="2">
                  <c:v>0</c:v>
                </c:pt>
              </c:numCache>
            </c:numRef>
          </c:val>
          <c:extLst>
            <c:ext xmlns:c16="http://schemas.microsoft.com/office/drawing/2014/chart" uri="{C3380CC4-5D6E-409C-BE32-E72D297353CC}">
              <c16:uniqueId val="{00000005-DCDE-47F2-B065-DB51D7C6E24E}"/>
            </c:ext>
          </c:extLst>
        </c:ser>
        <c:dLbls>
          <c:showLegendKey val="0"/>
          <c:showVal val="0"/>
          <c:showCatName val="0"/>
          <c:showSerName val="0"/>
          <c:showPercent val="0"/>
          <c:showBubbleSize val="0"/>
        </c:dLbls>
        <c:gapWidth val="100"/>
        <c:overlap val="-24"/>
        <c:axId val="545551488"/>
        <c:axId val="545559768"/>
      </c:barChart>
      <c:catAx>
        <c:axId val="54555148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C"/>
          </a:p>
        </c:txPr>
        <c:crossAx val="545559768"/>
        <c:crosses val="autoZero"/>
        <c:auto val="1"/>
        <c:lblAlgn val="ctr"/>
        <c:lblOffset val="100"/>
        <c:noMultiLvlLbl val="0"/>
      </c:catAx>
      <c:valAx>
        <c:axId val="545559768"/>
        <c:scaling>
          <c:orientation val="minMax"/>
        </c:scaling>
        <c:delete val="0"/>
        <c:axPos val="l"/>
        <c:majorGridlines>
          <c:spPr>
            <a:ln w="9525" cap="flat" cmpd="sng" algn="ctr">
              <a:solidFill>
                <a:schemeClr val="lt1">
                  <a:lumMod val="95000"/>
                  <a:alpha val="10000"/>
                </a:schemeClr>
              </a:solidFill>
              <a:round/>
            </a:ln>
            <a:effectLst/>
          </c:spPr>
        </c:majorGridlines>
        <c:title>
          <c:overlay val="0"/>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s-EC"/>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C"/>
          </a:p>
        </c:txPr>
        <c:crossAx val="545551488"/>
        <c:crosses val="autoZero"/>
        <c:crossBetween val="between"/>
      </c:valAx>
      <c:dTable>
        <c:showHorzBorder val="1"/>
        <c:showVertBorder val="1"/>
        <c:showOutline val="1"/>
        <c:showKeys val="1"/>
        <c:spPr>
          <a:noFill/>
          <a:ln w="9525">
            <a:solidFill>
              <a:schemeClr val="lt1">
                <a:lumMod val="95000"/>
                <a:alpha val="54000"/>
              </a:schemeClr>
            </a:solidFill>
          </a:ln>
          <a:effectLst/>
        </c:spPr>
        <c:txPr>
          <a:bodyPr rot="0" spcFirstLastPara="1" vertOverflow="ellipsis" vert="horz" wrap="square" anchor="ctr" anchorCtr="1"/>
          <a:lstStyle/>
          <a:p>
            <a:pPr rtl="0">
              <a:defRPr sz="900" b="0" i="0" u="none" strike="noStrike" kern="1200" baseline="0">
                <a:solidFill>
                  <a:schemeClr val="lt1">
                    <a:lumMod val="85000"/>
                  </a:schemeClr>
                </a:solidFill>
                <a:latin typeface="+mn-lt"/>
                <a:ea typeface="+mn-ea"/>
                <a:cs typeface="+mn-cs"/>
              </a:defRPr>
            </a:pPr>
            <a:endParaRPr lang="es-EC"/>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4AF04-1456-4ACC-8389-282C4949F3AF}" type="datetimeFigureOut">
              <a:rPr lang="es-ES" smtClean="0"/>
              <a:t>27/05/2025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5CA6AB-0749-49EE-AEC6-71555AA27D8E}" type="slidenum">
              <a:rPr lang="es-ES" smtClean="0"/>
              <a:t>‹Nº›</a:t>
            </a:fld>
            <a:endParaRPr lang="es-ES"/>
          </a:p>
        </p:txBody>
      </p:sp>
    </p:spTree>
    <p:extLst>
      <p:ext uri="{BB962C8B-B14F-4D97-AF65-F5344CB8AC3E}">
        <p14:creationId xmlns:p14="http://schemas.microsoft.com/office/powerpoint/2010/main" val="1087374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fld id="{5B0F4A30-FD65-4EDE-AD15-0D1318A52BAA}" type="slidenum">
              <a:rPr lang="es-EC" smtClean="0"/>
              <a:t>13</a:t>
            </a:fld>
            <a:endParaRPr lang="es-EC"/>
          </a:p>
        </p:txBody>
      </p:sp>
    </p:spTree>
    <p:extLst>
      <p:ext uri="{BB962C8B-B14F-4D97-AF65-F5344CB8AC3E}">
        <p14:creationId xmlns:p14="http://schemas.microsoft.com/office/powerpoint/2010/main" val="1943408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5B0F4A30-FD65-4EDE-AD15-0D1318A52BAA}" type="slidenum">
              <a:rPr lang="es-EC" smtClean="0"/>
              <a:t>14</a:t>
            </a:fld>
            <a:endParaRPr lang="es-EC"/>
          </a:p>
        </p:txBody>
      </p:sp>
    </p:spTree>
    <p:extLst>
      <p:ext uri="{BB962C8B-B14F-4D97-AF65-F5344CB8AC3E}">
        <p14:creationId xmlns:p14="http://schemas.microsoft.com/office/powerpoint/2010/main" val="168675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5B0F4A30-FD65-4EDE-AD15-0D1318A52BAA}" type="slidenum">
              <a:rPr lang="es-EC" smtClean="0"/>
              <a:t>16</a:t>
            </a:fld>
            <a:endParaRPr lang="es-EC"/>
          </a:p>
        </p:txBody>
      </p:sp>
    </p:spTree>
    <p:extLst>
      <p:ext uri="{BB962C8B-B14F-4D97-AF65-F5344CB8AC3E}">
        <p14:creationId xmlns:p14="http://schemas.microsoft.com/office/powerpoint/2010/main" val="2680188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95CA6AB-0749-49EE-AEC6-71555AA27D8E}" type="slidenum">
              <a:rPr lang="es-ES" smtClean="0"/>
              <a:t>24</a:t>
            </a:fld>
            <a:endParaRPr lang="es-ES"/>
          </a:p>
        </p:txBody>
      </p:sp>
    </p:spTree>
    <p:extLst>
      <p:ext uri="{BB962C8B-B14F-4D97-AF65-F5344CB8AC3E}">
        <p14:creationId xmlns:p14="http://schemas.microsoft.com/office/powerpoint/2010/main" val="1867715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4CCB3315-415F-4297-B9DA-DF86CF6F1993}" type="datetimeFigureOut">
              <a:rPr lang="es-ES" smtClean="0"/>
              <a:t>27/05/2025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3075371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CCB3315-415F-4297-B9DA-DF86CF6F1993}" type="datetimeFigureOut">
              <a:rPr lang="es-ES" smtClean="0"/>
              <a:t>27/05/2025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2864754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4CCB3315-415F-4297-B9DA-DF86CF6F1993}" type="datetimeFigureOut">
              <a:rPr lang="es-ES" smtClean="0"/>
              <a:t>27/05/2025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3322985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4CCB3315-415F-4297-B9DA-DF86CF6F1993}" type="datetimeFigureOut">
              <a:rPr lang="es-ES" smtClean="0"/>
              <a:t>27/05/2025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3882446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4CCB3315-415F-4297-B9DA-DF86CF6F1993}" type="datetimeFigureOut">
              <a:rPr lang="es-ES" smtClean="0"/>
              <a:t>27/05/2025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120509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4CCB3315-415F-4297-B9DA-DF86CF6F1993}" type="datetimeFigureOut">
              <a:rPr lang="es-ES" smtClean="0"/>
              <a:t>27/05/2025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3201048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CCB3315-415F-4297-B9DA-DF86CF6F1993}" type="datetimeFigureOut">
              <a:rPr lang="es-ES" smtClean="0"/>
              <a:t>27/05/2025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3789776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CCB3315-415F-4297-B9DA-DF86CF6F1993}" type="datetimeFigureOut">
              <a:rPr lang="es-ES" smtClean="0"/>
              <a:t>27/05/2025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166500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CCB3315-415F-4297-B9DA-DF86CF6F1993}" type="datetimeFigureOut">
              <a:rPr lang="es-ES" smtClean="0"/>
              <a:t>27/05/2025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2979610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CCB3315-415F-4297-B9DA-DF86CF6F1993}" type="datetimeFigureOut">
              <a:rPr lang="es-ES" smtClean="0"/>
              <a:t>27/05/2025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235563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4CCB3315-415F-4297-B9DA-DF86CF6F1993}" type="datetimeFigureOut">
              <a:rPr lang="es-ES" smtClean="0"/>
              <a:t>27/05/2025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FCB76B4E-46BD-4AF8-A1D0-7AC958A36AAB}" type="slidenum">
              <a:rPr lang="es-ES" smtClean="0"/>
              <a:t>‹Nº›</a:t>
            </a:fld>
            <a:endParaRPr lang="es-ES"/>
          </a:p>
        </p:txBody>
      </p:sp>
    </p:spTree>
    <p:extLst>
      <p:ext uri="{BB962C8B-B14F-4D97-AF65-F5344CB8AC3E}">
        <p14:creationId xmlns:p14="http://schemas.microsoft.com/office/powerpoint/2010/main" val="4006044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B69CECA-CB90-4EF0-8F63-DC8046FD0C48}"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874800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AF1771D-636F-465F-B633-A9F888A3E8EC}"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77744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B265E1F-6C1C-4887-B39A-34254FAF3344}"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24246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DB41DD04-98DA-4B3C-BA1C-658ED24A66CC}" type="datetime1">
              <a:rPr lang="en-US" smtClean="0"/>
              <a:t>5/27/2025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‹Nº›</a:t>
            </a:fld>
            <a:endParaRPr lang="en-US" dirty="0"/>
          </a:p>
        </p:txBody>
      </p:sp>
    </p:spTree>
    <p:extLst>
      <p:ext uri="{BB962C8B-B14F-4D97-AF65-F5344CB8AC3E}">
        <p14:creationId xmlns:p14="http://schemas.microsoft.com/office/powerpoint/2010/main" val="1414617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FC5B292-DAB1-481C-9FCE-F0B40D12808B}" type="datetime1">
              <a:rPr lang="en-US" smtClean="0"/>
              <a:t>5/27/2025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791671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29F98E1-5FD7-4219-A8A2-3ACBED2A2A06}" type="datetime1">
              <a:rPr lang="en-US" smtClean="0"/>
              <a:t>5/27/2025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583646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D053E-0CD9-4A60-8C1A-08037B9F8837}" type="datetime1">
              <a:rPr lang="en-US" smtClean="0"/>
              <a:t>5/27/2025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04296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FD1D1E7-7A44-4F6B-AED5-3442B0F82FF5}" type="datetime1">
              <a:rPr lang="en-US" smtClean="0"/>
              <a:t>5/27/2025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9468803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0C63064-368B-42A6-BA03-7291913ACD10}" type="datetime1">
              <a:rPr lang="en-US" smtClean="0"/>
              <a:t>5/27/2025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68411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87D02B7-7978-4DE7-AC4E-4D2D6733F23D}"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505183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75C765FD-D317-4FDE-9AD7-A40B1DCFCB52}"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36434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5CFD43C-4D1B-4D0F-AE40-54B072F0CBD0}"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505477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D783492-5EB0-41D8-9295-4BA005829FCA}"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459731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D225943-3178-417A-BE43-9E0C8F2A24A5}"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447951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FB876FE-30F3-44B4-8FE2-C77C87B61AB5}"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‹Nº›</a:t>
            </a:fld>
            <a:endParaRPr lang="en-US" dirty="0"/>
          </a:p>
        </p:txBody>
      </p:sp>
    </p:spTree>
    <p:extLst>
      <p:ext uri="{BB962C8B-B14F-4D97-AF65-F5344CB8AC3E}">
        <p14:creationId xmlns:p14="http://schemas.microsoft.com/office/powerpoint/2010/main" val="27197963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21BE62D-AEC6-4F20-99E4-743B27CEE577}" type="datetime1">
              <a:rPr lang="en-US" smtClean="0"/>
              <a:t>5/27/2025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64805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6000">
              <a:schemeClr val="accent6">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B3315-415F-4297-B9DA-DF86CF6F1993}" type="datetimeFigureOut">
              <a:rPr lang="es-ES" smtClean="0"/>
              <a:t>27/05/2025</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B76B4E-46BD-4AF8-A1D0-7AC958A36AAB}" type="slidenum">
              <a:rPr lang="es-ES" smtClean="0"/>
              <a:t>‹Nº›</a:t>
            </a:fld>
            <a:endParaRPr lang="es-ES"/>
          </a:p>
        </p:txBody>
      </p:sp>
    </p:spTree>
    <p:extLst>
      <p:ext uri="{BB962C8B-B14F-4D97-AF65-F5344CB8AC3E}">
        <p14:creationId xmlns:p14="http://schemas.microsoft.com/office/powerpoint/2010/main" val="2943391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B87A4C-9245-4AEA-9EE1-99EE3CCA8359}" type="datetime1">
              <a:rPr lang="en-US" smtClean="0"/>
              <a:t>5/27/2025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061585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emf"/><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image" Target="../media/image84.jpe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 Id="rId9" Type="http://schemas.openxmlformats.org/officeDocument/2006/relationships/image" Target="../media/image91.jpeg"/></Relationships>
</file>

<file path=ppt/slides/_rels/slide4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4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4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4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image" Target="../media/image112.png"/></Relationships>
</file>

<file path=ppt/slides/_rels/slide5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127.png"/><Relationship Id="rId1"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65.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4.png"/><Relationship Id="rId7" Type="http://schemas.openxmlformats.org/officeDocument/2006/relationships/image" Target="../media/image138.png"/><Relationship Id="rId2" Type="http://schemas.openxmlformats.org/officeDocument/2006/relationships/image" Target="../media/image133.png"/><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10" Type="http://schemas.openxmlformats.org/officeDocument/2006/relationships/image" Target="../media/image141.png"/><Relationship Id="rId4" Type="http://schemas.openxmlformats.org/officeDocument/2006/relationships/image" Target="../media/image135.emf"/><Relationship Id="rId9" Type="http://schemas.openxmlformats.org/officeDocument/2006/relationships/image" Target="../media/image140.emf"/></Relationships>
</file>

<file path=ppt/slides/_rels/slide6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142.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6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7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73.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60.jpeg"/></Relationships>
</file>

<file path=ppt/slides/_rels/slide74.xml.rels><?xml version="1.0" encoding="UTF-8" standalone="yes"?>
<Relationships xmlns="http://schemas.openxmlformats.org/package/2006/relationships"><Relationship Id="rId3" Type="http://schemas.openxmlformats.org/officeDocument/2006/relationships/hyperlink" Target="https://www.facebook.com/share/v/3FToksbbhNWfma1b/?mibextid=KsPBc6" TargetMode="External"/><Relationship Id="rId2" Type="http://schemas.openxmlformats.org/officeDocument/2006/relationships/hyperlink" Target="https://www.facebook.com/share/v/y8F1uv6g3H4849yC/?mibextid=KsPBc6" TargetMode="Externa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62.png"/><Relationship Id="rId7" Type="http://schemas.openxmlformats.org/officeDocument/2006/relationships/image" Target="../media/image166.png"/><Relationship Id="rId2" Type="http://schemas.openxmlformats.org/officeDocument/2006/relationships/image" Target="../media/image161.png"/><Relationship Id="rId1" Type="http://schemas.openxmlformats.org/officeDocument/2006/relationships/slideLayout" Target="../slideLayouts/slideLayout2.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7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75.png"/><Relationship Id="rId7" Type="http://schemas.openxmlformats.org/officeDocument/2006/relationships/image" Target="../media/image179.jpeg"/><Relationship Id="rId2" Type="http://schemas.openxmlformats.org/officeDocument/2006/relationships/image" Target="../media/image174.png"/><Relationship Id="rId1" Type="http://schemas.openxmlformats.org/officeDocument/2006/relationships/slideLayout" Target="../slideLayouts/slideLayout2.xml"/><Relationship Id="rId6" Type="http://schemas.openxmlformats.org/officeDocument/2006/relationships/image" Target="../media/image178.jpeg"/><Relationship Id="rId5" Type="http://schemas.openxmlformats.org/officeDocument/2006/relationships/image" Target="../media/image177.png"/><Relationship Id="rId4" Type="http://schemas.openxmlformats.org/officeDocument/2006/relationships/image" Target="../media/image17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81.png"/><Relationship Id="rId7" Type="http://schemas.openxmlformats.org/officeDocument/2006/relationships/image" Target="../media/image185.png"/><Relationship Id="rId2" Type="http://schemas.openxmlformats.org/officeDocument/2006/relationships/image" Target="../media/image180.png"/><Relationship Id="rId1" Type="http://schemas.openxmlformats.org/officeDocument/2006/relationships/slideLayout" Target="../slideLayouts/slideLayout2.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s>
</file>

<file path=ppt/slides/_rels/slide85.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1.xml"/><Relationship Id="rId4" Type="http://schemas.openxmlformats.org/officeDocument/2006/relationships/image" Target="../media/image18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 Id="rId5" Type="http://schemas.openxmlformats.org/officeDocument/2006/relationships/image" Target="../media/image192.png"/><Relationship Id="rId4" Type="http://schemas.openxmlformats.org/officeDocument/2006/relationships/image" Target="../media/image191.png"/></Relationships>
</file>

<file path=ppt/slides/_rels/slide88.xml.rels><?xml version="1.0" encoding="UTF-8" standalone="yes"?>
<Relationships xmlns="http://schemas.openxmlformats.org/package/2006/relationships"><Relationship Id="rId3" Type="http://schemas.openxmlformats.org/officeDocument/2006/relationships/image" Target="../media/image194.png"/><Relationship Id="rId7" Type="http://schemas.openxmlformats.org/officeDocument/2006/relationships/image" Target="../media/image198.png"/><Relationship Id="rId2" Type="http://schemas.openxmlformats.org/officeDocument/2006/relationships/image" Target="../media/image193.png"/><Relationship Id="rId1" Type="http://schemas.openxmlformats.org/officeDocument/2006/relationships/slideLayout" Target="../slideLayouts/slideLayout2.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jpe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3.jpeg"/><Relationship Id="rId1" Type="http://schemas.openxmlformats.org/officeDocument/2006/relationships/slideLayout" Target="../slideLayouts/slideLayout1.xml"/><Relationship Id="rId5" Type="http://schemas.openxmlformats.org/officeDocument/2006/relationships/image" Target="../media/image206.jpeg"/><Relationship Id="rId4" Type="http://schemas.openxmlformats.org/officeDocument/2006/relationships/image" Target="../media/image205.jpeg"/></Relationships>
</file>

<file path=ppt/slides/_rels/slide93.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1.xml"/><Relationship Id="rId5" Type="http://schemas.openxmlformats.org/officeDocument/2006/relationships/image" Target="../media/image210.jpeg"/><Relationship Id="rId4" Type="http://schemas.openxmlformats.org/officeDocument/2006/relationships/image" Target="../media/image209.jpeg"/></Relationships>
</file>

<file path=ppt/slides/_rels/slide94.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image" Target="../media/image211.jpeg"/><Relationship Id="rId1" Type="http://schemas.openxmlformats.org/officeDocument/2006/relationships/slideLayout" Target="../slideLayouts/slideLayout1.xml"/><Relationship Id="rId5" Type="http://schemas.openxmlformats.org/officeDocument/2006/relationships/image" Target="../media/image214.jpeg"/><Relationship Id="rId4" Type="http://schemas.openxmlformats.org/officeDocument/2006/relationships/image" Target="../media/image213.jpeg"/></Relationships>
</file>

<file path=ppt/slides/_rels/slide95.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image" Target="../media/image215.jpeg"/><Relationship Id="rId1" Type="http://schemas.openxmlformats.org/officeDocument/2006/relationships/slideLayout" Target="../slideLayouts/slideLayout1.xml"/><Relationship Id="rId5" Type="http://schemas.openxmlformats.org/officeDocument/2006/relationships/image" Target="../media/image218.jpeg"/><Relationship Id="rId4" Type="http://schemas.openxmlformats.org/officeDocument/2006/relationships/image" Target="../media/image217.jpeg"/></Relationships>
</file>

<file path=ppt/slides/_rels/slide96.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image" Target="../media/image219.jpeg"/><Relationship Id="rId1" Type="http://schemas.openxmlformats.org/officeDocument/2006/relationships/slideLayout" Target="../slideLayouts/slideLayout1.xml"/><Relationship Id="rId5" Type="http://schemas.openxmlformats.org/officeDocument/2006/relationships/image" Target="../media/image222.jpeg"/><Relationship Id="rId4" Type="http://schemas.openxmlformats.org/officeDocument/2006/relationships/image" Target="../media/image221.jpeg"/></Relationships>
</file>

<file path=ppt/slides/_rels/slide97.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1.xml"/><Relationship Id="rId5" Type="http://schemas.openxmlformats.org/officeDocument/2006/relationships/image" Target="../media/image226.png"/><Relationship Id="rId4" Type="http://schemas.openxmlformats.org/officeDocument/2006/relationships/image" Target="../media/image225.jpeg"/></Relationships>
</file>

<file path=ppt/slides/_rels/slide98.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1.xml"/><Relationship Id="rId5" Type="http://schemas.openxmlformats.org/officeDocument/2006/relationships/image" Target="../media/image230.png"/><Relationship Id="rId4" Type="http://schemas.openxmlformats.org/officeDocument/2006/relationships/image" Target="../media/image229.png"/></Relationships>
</file>

<file path=ppt/slides/_rels/slide99.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slideLayout" Target="../slideLayouts/slideLayout1.xml"/><Relationship Id="rId5" Type="http://schemas.openxmlformats.org/officeDocument/2006/relationships/image" Target="../media/image234.png"/><Relationship Id="rId4" Type="http://schemas.openxmlformats.org/officeDocument/2006/relationships/image" Target="../media/image233.png"/></Relationships>
</file>

<file path=ppt/slides/_rels/slide100.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1.xml"/><Relationship Id="rId5" Type="http://schemas.openxmlformats.org/officeDocument/2006/relationships/image" Target="../media/image238.png"/><Relationship Id="rId4" Type="http://schemas.openxmlformats.org/officeDocument/2006/relationships/image" Target="../media/image237.png"/></Relationships>
</file>

<file path=ppt/slides/_rels/slide10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1.xml"/><Relationship Id="rId5" Type="http://schemas.openxmlformats.org/officeDocument/2006/relationships/image" Target="../media/image242.png"/><Relationship Id="rId4" Type="http://schemas.openxmlformats.org/officeDocument/2006/relationships/image" Target="../media/image241.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image" Target="../media/image243.jpeg"/><Relationship Id="rId1" Type="http://schemas.openxmlformats.org/officeDocument/2006/relationships/slideLayout" Target="../slideLayouts/slideLayout1.xml"/><Relationship Id="rId5" Type="http://schemas.openxmlformats.org/officeDocument/2006/relationships/image" Target="../media/image246.jpeg"/><Relationship Id="rId4" Type="http://schemas.openxmlformats.org/officeDocument/2006/relationships/image" Target="../media/image245.jpeg"/></Relationships>
</file>

<file path=ppt/slides/_rels/slide104.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247.jpeg"/><Relationship Id="rId1" Type="http://schemas.openxmlformats.org/officeDocument/2006/relationships/slideLayout" Target="../slideLayouts/slideLayout1.xml"/><Relationship Id="rId5" Type="http://schemas.openxmlformats.org/officeDocument/2006/relationships/image" Target="../media/image250.jpeg"/><Relationship Id="rId4" Type="http://schemas.openxmlformats.org/officeDocument/2006/relationships/image" Target="../media/image249.jpeg"/></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6.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1.xml"/><Relationship Id="rId4" Type="http://schemas.openxmlformats.org/officeDocument/2006/relationships/image" Target="../media/image253.jpeg"/></Relationships>
</file>

<file path=ppt/slides/_rels/slide107.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image" Target="../media/image254.jpeg"/><Relationship Id="rId1" Type="http://schemas.openxmlformats.org/officeDocument/2006/relationships/slideLayout" Target="../slideLayouts/slideLayout1.xml"/><Relationship Id="rId4" Type="http://schemas.openxmlformats.org/officeDocument/2006/relationships/image" Target="../media/image256.jpeg"/></Relationships>
</file>

<file path=ppt/slides/_rels/slide108.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jpe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259.jpeg"/><Relationship Id="rId1" Type="http://schemas.openxmlformats.org/officeDocument/2006/relationships/slideLayout" Target="../slideLayouts/slideLayout1.xml"/><Relationship Id="rId5" Type="http://schemas.openxmlformats.org/officeDocument/2006/relationships/image" Target="../media/image262.jpeg"/><Relationship Id="rId4" Type="http://schemas.openxmlformats.org/officeDocument/2006/relationships/image" Target="../media/image261.jpeg"/></Relationships>
</file>

<file path=ppt/slides/_rels/slide110.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1.xml"/><Relationship Id="rId5" Type="http://schemas.openxmlformats.org/officeDocument/2006/relationships/image" Target="../media/image266.jpeg"/><Relationship Id="rId4" Type="http://schemas.openxmlformats.org/officeDocument/2006/relationships/image" Target="../media/image265.jpeg"/></Relationships>
</file>

<file path=ppt/slides/_rels/slide111.xml.rels><?xml version="1.0" encoding="UTF-8" standalone="yes"?>
<Relationships xmlns="http://schemas.openxmlformats.org/package/2006/relationships"><Relationship Id="rId3" Type="http://schemas.openxmlformats.org/officeDocument/2006/relationships/image" Target="../media/image268.emf"/><Relationship Id="rId2" Type="http://schemas.openxmlformats.org/officeDocument/2006/relationships/image" Target="../media/image267.emf"/><Relationship Id="rId1" Type="http://schemas.openxmlformats.org/officeDocument/2006/relationships/slideLayout" Target="../slideLayouts/slideLayout1.xml"/><Relationship Id="rId5" Type="http://schemas.openxmlformats.org/officeDocument/2006/relationships/image" Target="../media/image270.emf"/><Relationship Id="rId4" Type="http://schemas.openxmlformats.org/officeDocument/2006/relationships/image" Target="../media/image269.emf"/></Relationships>
</file>

<file path=ppt/slides/_rels/slide112.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image" Target="../media/image271.jpeg"/><Relationship Id="rId1" Type="http://schemas.openxmlformats.org/officeDocument/2006/relationships/slideLayout" Target="../slideLayouts/slideLayout1.xml"/><Relationship Id="rId5" Type="http://schemas.openxmlformats.org/officeDocument/2006/relationships/image" Target="../media/image274.jpeg"/><Relationship Id="rId4" Type="http://schemas.openxmlformats.org/officeDocument/2006/relationships/image" Target="../media/image273.jpeg"/></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276.jpeg"/><Relationship Id="rId2" Type="http://schemas.openxmlformats.org/officeDocument/2006/relationships/image" Target="../media/image275.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78.jpeg"/><Relationship Id="rId2" Type="http://schemas.openxmlformats.org/officeDocument/2006/relationships/image" Target="../media/image277.jpe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279.jpe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image" Target="../media/image280.jpe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282.jpeg"/><Relationship Id="rId2" Type="http://schemas.openxmlformats.org/officeDocument/2006/relationships/image" Target="../media/image281.jpe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283.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2.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84.png"/><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86.png"/><Relationship Id="rId4" Type="http://schemas.openxmlformats.org/officeDocument/2006/relationships/image" Target="../media/image2.png"/></Relationships>
</file>

<file path=ppt/slides/_rels/slide123.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84.png"/><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image" Target="../media/image286.png"/><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8" Type="http://schemas.openxmlformats.org/officeDocument/2006/relationships/image" Target="../media/image288.jpeg"/><Relationship Id="rId3" Type="http://schemas.openxmlformats.org/officeDocument/2006/relationships/image" Target="../media/image285.png"/><Relationship Id="rId7" Type="http://schemas.openxmlformats.org/officeDocument/2006/relationships/image" Target="../media/image287.jpeg"/><Relationship Id="rId2" Type="http://schemas.openxmlformats.org/officeDocument/2006/relationships/image" Target="../media/image284.png"/><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86.png"/><Relationship Id="rId10" Type="http://schemas.openxmlformats.org/officeDocument/2006/relationships/image" Target="../media/image290.jpeg"/><Relationship Id="rId4" Type="http://schemas.openxmlformats.org/officeDocument/2006/relationships/image" Target="../media/image2.png"/><Relationship Id="rId9" Type="http://schemas.openxmlformats.org/officeDocument/2006/relationships/image" Target="../media/image289.jpeg"/></Relationships>
</file>

<file path=ppt/slides/_rels/slide125.xml.rels><?xml version="1.0" encoding="UTF-8" standalone="yes"?>
<Relationships xmlns="http://schemas.openxmlformats.org/package/2006/relationships"><Relationship Id="rId8" Type="http://schemas.openxmlformats.org/officeDocument/2006/relationships/image" Target="../media/image292.jpeg"/><Relationship Id="rId3" Type="http://schemas.openxmlformats.org/officeDocument/2006/relationships/image" Target="../media/image285.png"/><Relationship Id="rId7" Type="http://schemas.openxmlformats.org/officeDocument/2006/relationships/image" Target="../media/image291.jpeg"/><Relationship Id="rId2" Type="http://schemas.openxmlformats.org/officeDocument/2006/relationships/image" Target="../media/image284.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86.png"/><Relationship Id="rId10" Type="http://schemas.openxmlformats.org/officeDocument/2006/relationships/image" Target="../media/image294.jpeg"/><Relationship Id="rId4" Type="http://schemas.openxmlformats.org/officeDocument/2006/relationships/image" Target="../media/image2.png"/><Relationship Id="rId9" Type="http://schemas.openxmlformats.org/officeDocument/2006/relationships/image" Target="../media/image293.jpe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3593206" y="2969810"/>
            <a:ext cx="6838681" cy="1569660"/>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just"/>
            <a:r>
              <a:rPr lang="es-MX" sz="2400" b="1" dirty="0">
                <a:solidFill>
                  <a:srgbClr val="002060"/>
                </a:solidFill>
                <a:latin typeface="Arial" panose="020B0604020202020204" pitchFamily="34" charset="0"/>
                <a:cs typeface="Arial" panose="020B0604020202020204" pitchFamily="34" charset="0"/>
              </a:rPr>
              <a:t>GOBIERNO AUTONOMO DESCENTRALIZADO MUNICIPAL DEL CANTON VINCES</a:t>
            </a:r>
            <a:endParaRPr lang="es-EC" sz="2400" b="1" dirty="0">
              <a:solidFill>
                <a:srgbClr val="002060"/>
              </a:solidFill>
              <a:latin typeface="Arial" panose="020B0604020202020204" pitchFamily="34" charset="0"/>
              <a:cs typeface="Arial" panose="020B0604020202020204" pitchFamily="34" charset="0"/>
            </a:endParaRPr>
          </a:p>
          <a:p>
            <a:r>
              <a:rPr lang="es-MX" sz="2400" b="1" dirty="0">
                <a:solidFill>
                  <a:srgbClr val="002060"/>
                </a:solidFill>
                <a:latin typeface="Arial" panose="020B0604020202020204" pitchFamily="34" charset="0"/>
                <a:cs typeface="Arial" panose="020B0604020202020204" pitchFamily="34" charset="0"/>
              </a:rPr>
              <a:t>           </a:t>
            </a:r>
          </a:p>
          <a:p>
            <a:r>
              <a:rPr lang="es-MX" sz="2400" b="1" dirty="0">
                <a:solidFill>
                  <a:srgbClr val="002060"/>
                </a:solidFill>
                <a:latin typeface="Arial" panose="020B0604020202020204" pitchFamily="34" charset="0"/>
                <a:cs typeface="Arial" panose="020B0604020202020204" pitchFamily="34" charset="0"/>
              </a:rPr>
              <a:t>          Rendición de cuentas 2023</a:t>
            </a:r>
            <a:endParaRPr lang="es-EC" sz="2400" b="1" dirty="0">
              <a:solidFill>
                <a:srgbClr val="002060"/>
              </a:solidFill>
              <a:latin typeface="Arial" panose="020B0604020202020204" pitchFamily="34" charset="0"/>
              <a:cs typeface="Arial" panose="020B0604020202020204" pitchFamily="34" charset="0"/>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2244183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3613140" y="2706642"/>
            <a:ext cx="7302321" cy="3231654"/>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just"/>
            <a:r>
              <a:rPr lang="es-MX" sz="2000" b="1" dirty="0">
                <a:solidFill>
                  <a:srgbClr val="002060"/>
                </a:solidFill>
                <a:latin typeface="Arial" panose="020B0604020202020204" pitchFamily="34" charset="0"/>
                <a:cs typeface="Arial" panose="020B0604020202020204" pitchFamily="34" charset="0"/>
              </a:rPr>
              <a:t>Para la Administración del Sr. Alcalde Juan Alfonso Montalván Cerezo, la rendición de cuentas ha sido un ejercicio continuo, respondiendo tanto a lo dispuesto por la ley, pero entendiéndolo también como una obligación práctica de tipo ético y obligatorio para con los mandantes, el pueblo de Vinces. Este ejercicio lo hemos realizado a través de diálogos directos con la ciudadanía, en los recorridos y en el seguimiento de los avances de los distintos proyectos y programas contemplados en la inversión municipal</a:t>
            </a:r>
            <a:r>
              <a:rPr lang="es-MX" sz="2400" b="1" dirty="0">
                <a:solidFill>
                  <a:srgbClr val="002060"/>
                </a:solidFill>
                <a:latin typeface="Arial" panose="020B0604020202020204" pitchFamily="34" charset="0"/>
                <a:cs typeface="Arial" panose="020B0604020202020204" pitchFamily="34" charset="0"/>
              </a:rPr>
              <a:t>.</a:t>
            </a:r>
            <a:endParaRPr lang="es-EC" sz="2400" b="1" dirty="0">
              <a:solidFill>
                <a:srgbClr val="002060"/>
              </a:solidFill>
              <a:latin typeface="Arial" panose="020B0604020202020204" pitchFamily="34" charset="0"/>
              <a:cs typeface="Arial" panose="020B0604020202020204" pitchFamily="34" charset="0"/>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3619686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3613140" y="2568143"/>
            <a:ext cx="7302321" cy="2616101"/>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just"/>
            <a:r>
              <a:rPr lang="es-MX" sz="2000" b="1" dirty="0">
                <a:solidFill>
                  <a:srgbClr val="002060"/>
                </a:solidFill>
                <a:latin typeface="Arial" panose="020B0604020202020204" pitchFamily="34" charset="0"/>
                <a:cs typeface="Arial" panose="020B0604020202020204" pitchFamily="34" charset="0"/>
              </a:rPr>
              <a:t>Corresponde además a lo propuesto en la planificación expuesta en el Plan de Desarrollo y Ordenamiento Territorial vigente, en correspondencia con sus Objetivos Estratégicos cuyo esquema está alineado y articulado con la agenda de los Objetivos de Desarrollo Sostenible (ODS), el Plan Nacional de Desarrollo vigente y el Plan de Trabajo período 2023-2027 que fue presentado ante el Concejo Electoral</a:t>
            </a:r>
            <a:r>
              <a:rPr lang="es-MX" sz="2400" b="1" dirty="0">
                <a:solidFill>
                  <a:srgbClr val="002060"/>
                </a:solidFill>
                <a:latin typeface="Arial" panose="020B0604020202020204" pitchFamily="34" charset="0"/>
                <a:cs typeface="Arial" panose="020B0604020202020204" pitchFamily="34" charset="0"/>
              </a:rPr>
              <a:t>.</a:t>
            </a:r>
            <a:endParaRPr lang="es-EC" sz="2400" b="1" dirty="0">
              <a:solidFill>
                <a:srgbClr val="002060"/>
              </a:solidFill>
              <a:latin typeface="Arial" panose="020B0604020202020204" pitchFamily="34" charset="0"/>
              <a:cs typeface="Arial" panose="020B0604020202020204" pitchFamily="34" charset="0"/>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3006176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9482" y="400862"/>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3193961" y="2653048"/>
            <a:ext cx="8113690" cy="2862322"/>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just"/>
            <a:r>
              <a:rPr lang="es-MX" sz="2000" b="1" dirty="0">
                <a:solidFill>
                  <a:srgbClr val="002060"/>
                </a:solidFill>
                <a:latin typeface="Arial" panose="020B0604020202020204" pitchFamily="34" charset="0"/>
                <a:cs typeface="Arial" panose="020B0604020202020204" pitchFamily="34" charset="0"/>
              </a:rPr>
              <a:t>En el año 2023, esta administración continuó desarrollando todas las acciones posibles para apoyar el mejoramiento de las condiciones de vida de la población, en una mejor y mayor calidad de vida especialmente la salud con la dotación de agua potable debidamente tratada, la higiene, medio ambiente, la gestión social y la reactivación económica de los habitantes del Cantón. Parte de este esfuerzo ha sido nuestro apoyo a temas de emprendimientos, seguridad ciudadana, y atención de los grupos especialmente vulnerables.</a:t>
            </a:r>
            <a:endParaRPr lang="es-EC" sz="2000" b="1" dirty="0">
              <a:solidFill>
                <a:srgbClr val="002060"/>
              </a:solidFill>
              <a:latin typeface="Arial" panose="020B0604020202020204" pitchFamily="34" charset="0"/>
              <a:cs typeface="Arial" panose="020B0604020202020204" pitchFamily="34" charset="0"/>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3048991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9482" y="400862"/>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3193961" y="2653048"/>
            <a:ext cx="8113690" cy="317009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just"/>
            <a:r>
              <a:rPr lang="es-MX" sz="2000" b="1">
                <a:solidFill>
                  <a:srgbClr val="002060"/>
                </a:solidFill>
                <a:latin typeface="Arial" panose="020B0604020202020204" pitchFamily="34" charset="0"/>
                <a:cs typeface="Arial" panose="020B0604020202020204" pitchFamily="34" charset="0"/>
              </a:rPr>
              <a:t>Esta administración municipal ha seguido desarrollando la obra pública y la obra social, adaptándonos en un nuevo contexto económico, político y social, resultante de la crisis  económica por la que hemos atravesado todos o casi todos los municipios en el país, procurando que la inversión continúe precautelando la vida de las personas, donde temas transversales a todo el proceso de planificación participativa son la gestión de riesgos, la protección del ambiente, la seguridad ciudadana y la convivencia pacífica sin olvidar el enfoque de género y la inclusión.</a:t>
            </a:r>
            <a:endParaRPr lang="es-EC" sz="2000" b="1" dirty="0">
              <a:solidFill>
                <a:srgbClr val="002060"/>
              </a:solidFill>
              <a:latin typeface="Arial" panose="020B0604020202020204" pitchFamily="34" charset="0"/>
              <a:cs typeface="Arial" panose="020B0604020202020204" pitchFamily="34" charset="0"/>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2089212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40747" y="194801"/>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2598266" y="2723096"/>
            <a:ext cx="9517487" cy="4031873"/>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just"/>
            <a:r>
              <a:rPr lang="es-MX" b="1" dirty="0">
                <a:solidFill>
                  <a:srgbClr val="002060"/>
                </a:solidFill>
                <a:latin typeface="Arial" panose="020B0604020202020204" pitchFamily="34" charset="0"/>
                <a:cs typeface="Arial" panose="020B0604020202020204" pitchFamily="34" charset="0"/>
              </a:rPr>
              <a:t>En cumplimiento con la resolución emitida por el Consejo de Participación Ciudadana y Control Social, No. CPCCS-PLE-010-E-2023-0054 expedida el 16 de marzo del 2023 que reforma el Reglamento de Rendición de cuentas (RESOLUCION N° CPCCS-PLE-SG-069-2021-476) y la RESOLUCIÓN N° CPCCS-PLE-SG-031-0-2023-0176 (13-12-2023</a:t>
            </a:r>
          </a:p>
          <a:p>
            <a:pPr algn="just"/>
            <a:r>
              <a:rPr lang="es-MX" b="1" dirty="0">
                <a:solidFill>
                  <a:srgbClr val="002060"/>
                </a:solidFill>
                <a:latin typeface="Arial" panose="020B0604020202020204" pitchFamily="34" charset="0"/>
                <a:cs typeface="Arial" panose="020B0604020202020204" pitchFamily="34" charset="0"/>
              </a:rPr>
              <a:t>En el año 2023 el Gobierno Autónomo Descentralizado Municipal de Vinces, las dependencias municipales, ejecutaron como GASTOS DE INVERSION para la realización de proyectos, obras y prestación de servicios el valor de NUEVE MILLONES NOVECIENTOS VEINTE Y DOS MIL OCHOCIENTOS CUARENTA Y TRES DOLARES CON 81 CENTAVOS ($ 9.922.843,81), que representa el 84 % del presupuesto devengado.</a:t>
            </a:r>
          </a:p>
          <a:p>
            <a:pPr algn="just"/>
            <a:endParaRPr lang="es-MX" b="1" dirty="0">
              <a:solidFill>
                <a:srgbClr val="002060"/>
              </a:solidFill>
              <a:latin typeface="Arial" panose="020B0604020202020204" pitchFamily="34" charset="0"/>
              <a:cs typeface="Arial" panose="020B0604020202020204" pitchFamily="34" charset="0"/>
            </a:endParaRPr>
          </a:p>
          <a:p>
            <a:pPr algn="just"/>
            <a:endParaRPr lang="es-MX" sz="2000" b="1" dirty="0">
              <a:solidFill>
                <a:srgbClr val="002060"/>
              </a:solidFill>
              <a:latin typeface="Arial" panose="020B0604020202020204" pitchFamily="34" charset="0"/>
              <a:cs typeface="Arial" panose="020B0604020202020204" pitchFamily="34" charset="0"/>
            </a:endParaRPr>
          </a:p>
          <a:p>
            <a:pPr algn="just"/>
            <a:endParaRPr lang="es-EC" sz="2000" b="1" dirty="0">
              <a:solidFill>
                <a:srgbClr val="002060"/>
              </a:solidFill>
              <a:latin typeface="Arial" panose="020B0604020202020204" pitchFamily="34" charset="0"/>
              <a:cs typeface="Arial" panose="020B0604020202020204" pitchFamily="34" charset="0"/>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4199746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4520519" y="2969810"/>
            <a:ext cx="5095798" cy="132343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ctr"/>
            <a:r>
              <a:rPr lang="es-EC" sz="4000" dirty="0">
                <a:solidFill>
                  <a:srgbClr val="0B5029"/>
                </a:solidFill>
                <a:latin typeface="Arial Black" panose="020B0A04020102020204" pitchFamily="34" charset="0"/>
              </a:rPr>
              <a:t>DIRECCIÓN  FINANCIERA</a:t>
            </a: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673090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969818" y="609600"/>
            <a:ext cx="8603673" cy="955675"/>
          </a:xfrm>
        </p:spPr>
        <p:txBody>
          <a:bodyPr/>
          <a:lstStyle/>
          <a:p>
            <a:pPr lvl="0"/>
            <a:r>
              <a:rPr lang="es-EC" b="1" dirty="0">
                <a:latin typeface="Arial" panose="020B0604020202020204" pitchFamily="34" charset="0"/>
                <a:cs typeface="Arial" panose="020B0604020202020204" pitchFamily="34" charset="0"/>
              </a:rPr>
              <a:t>                 ANTECEDENTES</a:t>
            </a:r>
            <a:r>
              <a:rPr lang="es-EC" dirty="0">
                <a:latin typeface="Arial" panose="020B0604020202020204" pitchFamily="34" charset="0"/>
                <a:cs typeface="Arial" panose="020B0604020202020204" pitchFamily="34" charset="0"/>
              </a:rPr>
              <a:t> </a:t>
            </a:r>
          </a:p>
        </p:txBody>
      </p:sp>
      <p:sp>
        <p:nvSpPr>
          <p:cNvPr id="3" name="Marcador de contenido 2"/>
          <p:cNvSpPr>
            <a:spLocks noGrp="1"/>
          </p:cNvSpPr>
          <p:nvPr>
            <p:ph idx="4294967295"/>
          </p:nvPr>
        </p:nvSpPr>
        <p:spPr>
          <a:xfrm>
            <a:off x="443345" y="1565275"/>
            <a:ext cx="9351819" cy="4475162"/>
          </a:xfrm>
        </p:spPr>
        <p:txBody>
          <a:bodyPr>
            <a:normAutofit/>
          </a:bodyPr>
          <a:lstStyle/>
          <a:p>
            <a:pPr algn="just"/>
            <a:r>
              <a:rPr lang="es-EC" sz="2800" dirty="0">
                <a:latin typeface="Arial" panose="020B0604020202020204" pitchFamily="34" charset="0"/>
                <a:cs typeface="Arial" panose="020B0604020202020204" pitchFamily="34" charset="0"/>
              </a:rPr>
              <a:t>El Presupuesto del Gobierno Autónomo Descentralizado Municipal de Vinces para el ejercicio económico 2023, fue dado a conocer al consejo municipal el 27 diciembre del 2022, con un presupuesto prorrogado del año 2022 (codificado) por un valor de </a:t>
            </a:r>
            <a:r>
              <a:rPr lang="es-EC" sz="2800" b="1" dirty="0">
                <a:latin typeface="Arial" panose="020B0604020202020204" pitchFamily="34" charset="0"/>
                <a:cs typeface="Arial" panose="020B0604020202020204" pitchFamily="34" charset="0"/>
              </a:rPr>
              <a:t>US $ 22,640,071.15.</a:t>
            </a:r>
            <a:endParaRPr lang="es-MX" sz="2800" dirty="0">
              <a:latin typeface="Arial" panose="020B0604020202020204" pitchFamily="34" charset="0"/>
              <a:cs typeface="Arial" panose="020B0604020202020204" pitchFamily="34" charset="0"/>
            </a:endParaRPr>
          </a:p>
          <a:p>
            <a:pPr marL="0" indent="0" algn="just">
              <a:buNone/>
            </a:pPr>
            <a:r>
              <a:rPr lang="es-EC" sz="2800" dirty="0"/>
              <a:t> </a:t>
            </a:r>
          </a:p>
        </p:txBody>
      </p:sp>
    </p:spTree>
    <p:extLst>
      <p:ext uri="{BB962C8B-B14F-4D97-AF65-F5344CB8AC3E}">
        <p14:creationId xmlns:p14="http://schemas.microsoft.com/office/powerpoint/2010/main" val="462371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b="1" dirty="0">
                <a:latin typeface="Arial" panose="020B0604020202020204" pitchFamily="34" charset="0"/>
                <a:cs typeface="Arial" panose="020B0604020202020204" pitchFamily="34" charset="0"/>
              </a:rPr>
              <a:t>PRESUPUESTO 2023</a:t>
            </a:r>
            <a:endParaRPr lang="es-EC" b="1"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677334" y="1417320"/>
            <a:ext cx="8158056" cy="4193771"/>
          </a:xfrm>
        </p:spPr>
        <p:txBody>
          <a:bodyPr>
            <a:normAutofit lnSpcReduction="10000"/>
          </a:bodyPr>
          <a:lstStyle/>
          <a:p>
            <a:pPr algn="just">
              <a:lnSpc>
                <a:spcPct val="106000"/>
              </a:lnSpc>
            </a:pPr>
            <a:endParaRPr lang="es-EC" sz="2800" spc="15"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pPr>
            <a:r>
              <a:rPr lang="es-EC" sz="2800" spc="15" dirty="0">
                <a:solidFill>
                  <a:schemeClr val="tx1"/>
                </a:solidFill>
                <a:latin typeface="Arial" panose="020B0604020202020204" pitchFamily="34" charset="0"/>
                <a:ea typeface="Calibri" panose="020F0502020204030204" pitchFamily="34" charset="0"/>
                <a:cs typeface="Arial" panose="020B0604020202020204" pitchFamily="34" charset="0"/>
              </a:rPr>
              <a:t>Para el ejercicio fiscal 2023 se presentó un Presupuesto Prorrogado 2022 por US $22.640.071,15; reformado con un valor de US$ 7.107.826,95, cerrando el presupuesto codificado y aprobándose el Presupuesto Municipal 2023 en sesión de concejo el 25 de junio 2023 por un valor de $ </a:t>
            </a:r>
            <a:r>
              <a:rPr lang="es-EC" sz="2800" b="1" spc="15" dirty="0">
                <a:latin typeface="Arial" panose="020B0604020202020204" pitchFamily="34" charset="0"/>
                <a:ea typeface="Calibri" panose="020F0502020204030204" pitchFamily="34" charset="0"/>
                <a:cs typeface="Arial" panose="020B0604020202020204" pitchFamily="34" charset="0"/>
              </a:rPr>
              <a:t>15.532.244,20 </a:t>
            </a:r>
            <a:r>
              <a:rPr lang="es-EC" sz="2800" spc="15" dirty="0">
                <a:solidFill>
                  <a:schemeClr val="tx1"/>
                </a:solidFill>
                <a:latin typeface="Arial" panose="020B0604020202020204" pitchFamily="34" charset="0"/>
                <a:ea typeface="Calibri" panose="020F0502020204030204" pitchFamily="34" charset="0"/>
                <a:cs typeface="Arial" panose="020B0604020202020204" pitchFamily="34" charset="0"/>
              </a:rPr>
              <a:t>habiendo una reducción global del 69%.</a:t>
            </a:r>
            <a:endParaRPr lang="es-EC" sz="24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lgn="just">
              <a:lnSpc>
                <a:spcPct val="106000"/>
              </a:lnSpc>
              <a:buNone/>
            </a:pPr>
            <a:endParaRPr lang="es-EC"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3040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6DD8A6-77A1-4771-92BC-A14F5943ECAD}"/>
              </a:ext>
            </a:extLst>
          </p:cNvPr>
          <p:cNvSpPr>
            <a:spLocks noGrp="1"/>
          </p:cNvSpPr>
          <p:nvPr>
            <p:ph type="title"/>
          </p:nvPr>
        </p:nvSpPr>
        <p:spPr>
          <a:xfrm>
            <a:off x="677334" y="609600"/>
            <a:ext cx="8596668" cy="1207770"/>
          </a:xfrm>
        </p:spPr>
        <p:txBody>
          <a:bodyPr>
            <a:normAutofit/>
          </a:bodyPr>
          <a:lstStyle/>
          <a:p>
            <a:pPr algn="ctr"/>
            <a:r>
              <a:rPr lang="es-MX" sz="3200" b="1" dirty="0">
                <a:latin typeface="Arial" panose="020B0604020202020204" pitchFamily="34" charset="0"/>
                <a:cs typeface="Arial" panose="020B0604020202020204" pitchFamily="34" charset="0"/>
              </a:rPr>
              <a:t>RESULTADO DEL EJERCICIO PRESUPUESTARIO 2023</a:t>
            </a:r>
            <a:endParaRPr lang="es-EC" sz="3200" b="1" dirty="0">
              <a:latin typeface="Arial" panose="020B0604020202020204" pitchFamily="34" charset="0"/>
              <a:cs typeface="Arial" panose="020B0604020202020204" pitchFamily="34" charset="0"/>
            </a:endParaRPr>
          </a:p>
        </p:txBody>
      </p:sp>
      <p:sp>
        <p:nvSpPr>
          <p:cNvPr id="3" name="Marcador de contenido 2">
            <a:extLst>
              <a:ext uri="{FF2B5EF4-FFF2-40B4-BE49-F238E27FC236}">
                <a16:creationId xmlns:a16="http://schemas.microsoft.com/office/drawing/2014/main" id="{E7FB6CAA-21BC-48CD-B9BE-7BE3234D1081}"/>
              </a:ext>
            </a:extLst>
          </p:cNvPr>
          <p:cNvSpPr>
            <a:spLocks noGrp="1"/>
          </p:cNvSpPr>
          <p:nvPr>
            <p:ph idx="1"/>
          </p:nvPr>
        </p:nvSpPr>
        <p:spPr>
          <a:xfrm>
            <a:off x="677334" y="1680211"/>
            <a:ext cx="8596668" cy="4361152"/>
          </a:xfrm>
        </p:spPr>
        <p:txBody>
          <a:bodyPr/>
          <a:lstStyle/>
          <a:p>
            <a:pPr marL="0" indent="0" algn="just">
              <a:lnSpc>
                <a:spcPct val="115000"/>
              </a:lnSpc>
              <a:spcAft>
                <a:spcPts val="1000"/>
              </a:spcAft>
              <a:buNone/>
            </a:pPr>
            <a:endParaRPr lang="es-EC" sz="2400" dirty="0">
              <a:effectLst/>
              <a:latin typeface="Tahoma" panose="020B060403050404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s-EC" sz="2800" dirty="0">
                <a:effectLst/>
                <a:latin typeface="Arial" panose="020B0604020202020204" pitchFamily="34" charset="0"/>
                <a:ea typeface="Calibri" panose="020F0502020204030204" pitchFamily="34" charset="0"/>
                <a:cs typeface="Arial" panose="020B0604020202020204" pitchFamily="34" charset="0"/>
              </a:rPr>
              <a:t>Como lo dispone la metodología y normativa emitida por el Ministerio de Economía, </a:t>
            </a:r>
            <a:r>
              <a:rPr lang="es-EC" sz="2800" dirty="0">
                <a:latin typeface="Arial" panose="020B0604020202020204" pitchFamily="34" charset="0"/>
                <a:ea typeface="Calibri" panose="020F0502020204030204" pitchFamily="34" charset="0"/>
                <a:cs typeface="Arial" panose="020B0604020202020204" pitchFamily="34" charset="0"/>
              </a:rPr>
              <a:t>las</a:t>
            </a:r>
            <a:r>
              <a:rPr lang="es-EC" sz="2800" dirty="0">
                <a:effectLst/>
                <a:latin typeface="Arial" panose="020B0604020202020204" pitchFamily="34" charset="0"/>
                <a:ea typeface="Calibri" panose="020F0502020204030204" pitchFamily="34" charset="0"/>
                <a:cs typeface="Arial" panose="020B0604020202020204" pitchFamily="34" charset="0"/>
              </a:rPr>
              <a:t> que fueron aplicados durante el Ejercicio Presupuestario del año </a:t>
            </a:r>
            <a:r>
              <a:rPr lang="es-EC" sz="2800" b="1" dirty="0">
                <a:effectLst/>
                <a:latin typeface="Arial" panose="020B0604020202020204" pitchFamily="34" charset="0"/>
                <a:ea typeface="Calibri" panose="020F0502020204030204" pitchFamily="34" charset="0"/>
                <a:cs typeface="Arial" panose="020B0604020202020204" pitchFamily="34" charset="0"/>
              </a:rPr>
              <a:t>2023</a:t>
            </a:r>
            <a:r>
              <a:rPr lang="es-EC" sz="2800" dirty="0">
                <a:effectLst/>
                <a:latin typeface="Arial" panose="020B0604020202020204" pitchFamily="34" charset="0"/>
                <a:ea typeface="Calibri" panose="020F0502020204030204" pitchFamily="34" charset="0"/>
                <a:cs typeface="Arial" panose="020B0604020202020204" pitchFamily="34" charset="0"/>
              </a:rPr>
              <a:t>, el registro de los ingresos y gastos se ha aplicado por el monto de los derechos y los gastos por la obligación contraídas de los procesos administrativos</a:t>
            </a:r>
            <a:r>
              <a:rPr lang="es-EC" sz="2000" dirty="0">
                <a:effectLst/>
                <a:latin typeface="Arial" panose="020B0604020202020204" pitchFamily="34" charset="0"/>
                <a:ea typeface="Calibri" panose="020F0502020204030204" pitchFamily="34" charset="0"/>
                <a:cs typeface="Arial" panose="020B0604020202020204" pitchFamily="34" charset="0"/>
              </a:rPr>
              <a:t>.</a:t>
            </a:r>
          </a:p>
          <a:p>
            <a:pPr marL="0" indent="0" algn="just">
              <a:lnSpc>
                <a:spcPct val="115000"/>
              </a:lnSpc>
              <a:spcAft>
                <a:spcPts val="1000"/>
              </a:spcAft>
              <a:buNone/>
            </a:pP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EC" dirty="0"/>
          </a:p>
        </p:txBody>
      </p:sp>
    </p:spTree>
    <p:extLst>
      <p:ext uri="{BB962C8B-B14F-4D97-AF65-F5344CB8AC3E}">
        <p14:creationId xmlns:p14="http://schemas.microsoft.com/office/powerpoint/2010/main" val="1358437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609600"/>
            <a:ext cx="8596313" cy="1320800"/>
          </a:xfrm>
        </p:spPr>
        <p:txBody>
          <a:bodyPr/>
          <a:lstStyle/>
          <a:p>
            <a:pPr algn="ctr"/>
            <a:r>
              <a:rPr lang="es-EC" b="1" dirty="0"/>
              <a:t> </a:t>
            </a:r>
            <a:r>
              <a:rPr lang="es-EC" sz="3200" b="1" dirty="0">
                <a:latin typeface="Arial" panose="020B0604020202020204" pitchFamily="34" charset="0"/>
                <a:cs typeface="Arial" panose="020B0604020202020204" pitchFamily="34" charset="0"/>
              </a:rPr>
              <a:t>PRESUPUESTO DE  INGRESO</a:t>
            </a:r>
            <a:endParaRPr lang="es-EC" dirty="0">
              <a:latin typeface="Arial" panose="020B0604020202020204" pitchFamily="34" charset="0"/>
              <a:cs typeface="Arial" panose="020B0604020202020204" pitchFamily="34" charset="0"/>
            </a:endParaRPr>
          </a:p>
        </p:txBody>
      </p:sp>
      <p:sp>
        <p:nvSpPr>
          <p:cNvPr id="3" name="Marcador de contenido 2"/>
          <p:cNvSpPr>
            <a:spLocks noGrp="1"/>
          </p:cNvSpPr>
          <p:nvPr>
            <p:ph idx="4294967295"/>
          </p:nvPr>
        </p:nvSpPr>
        <p:spPr>
          <a:xfrm>
            <a:off x="960120" y="1441450"/>
            <a:ext cx="8272370" cy="4600575"/>
          </a:xfrm>
        </p:spPr>
        <p:txBody>
          <a:bodyPr>
            <a:normAutofit fontScale="92500" lnSpcReduction="20000"/>
          </a:bodyPr>
          <a:lstStyle/>
          <a:p>
            <a:pPr algn="just"/>
            <a:endParaRPr lang="es-EC" sz="2000" b="1" dirty="0"/>
          </a:p>
          <a:p>
            <a:pPr algn="just"/>
            <a:r>
              <a:rPr lang="es-EC" sz="2600" dirty="0">
                <a:effectLst/>
                <a:latin typeface="Arial" panose="020B0604020202020204" pitchFamily="34" charset="0"/>
                <a:ea typeface="Calibri" panose="020F0502020204030204" pitchFamily="34" charset="0"/>
                <a:cs typeface="Arial" panose="020B0604020202020204" pitchFamily="34" charset="0"/>
              </a:rPr>
              <a:t>El presupuesto total de ingresos codificados del ejercicio económico </a:t>
            </a:r>
            <a:r>
              <a:rPr lang="es-EC" sz="2600" b="1" dirty="0">
                <a:effectLst/>
                <a:latin typeface="Arial" panose="020B0604020202020204" pitchFamily="34" charset="0"/>
                <a:ea typeface="Calibri" panose="020F0502020204030204" pitchFamily="34" charset="0"/>
                <a:cs typeface="Arial" panose="020B0604020202020204" pitchFamily="34" charset="0"/>
              </a:rPr>
              <a:t>2023</a:t>
            </a:r>
            <a:r>
              <a:rPr lang="es-EC" sz="2600" dirty="0">
                <a:effectLst/>
                <a:latin typeface="Arial" panose="020B0604020202020204" pitchFamily="34" charset="0"/>
                <a:ea typeface="Calibri" panose="020F0502020204030204" pitchFamily="34" charset="0"/>
                <a:cs typeface="Arial" panose="020B0604020202020204" pitchFamily="34" charset="0"/>
              </a:rPr>
              <a:t> asciende a la suma de </a:t>
            </a:r>
            <a:r>
              <a:rPr lang="es-EC" sz="2600" b="1" dirty="0">
                <a:effectLst/>
                <a:latin typeface="Arial" panose="020B0604020202020204" pitchFamily="34" charset="0"/>
                <a:ea typeface="Calibri" panose="020F0502020204030204" pitchFamily="34" charset="0"/>
                <a:cs typeface="Arial" panose="020B0604020202020204" pitchFamily="34" charset="0"/>
              </a:rPr>
              <a:t>$ </a:t>
            </a:r>
            <a:r>
              <a:rPr lang="es-EC" sz="2600" b="1" dirty="0">
                <a:latin typeface="Arial" panose="020B0604020202020204" pitchFamily="34" charset="0"/>
                <a:ea typeface="Calibri" panose="020F0502020204030204" pitchFamily="34" charset="0"/>
                <a:cs typeface="Arial" panose="020B0604020202020204" pitchFamily="34" charset="0"/>
              </a:rPr>
              <a:t>17</a:t>
            </a:r>
            <a:r>
              <a:rPr lang="es-EC" sz="2600" b="1" dirty="0">
                <a:effectLst/>
                <a:latin typeface="Arial" panose="020B0604020202020204" pitchFamily="34" charset="0"/>
                <a:ea typeface="Calibri" panose="020F0502020204030204" pitchFamily="34" charset="0"/>
                <a:cs typeface="Arial" panose="020B0604020202020204" pitchFamily="34" charset="0"/>
              </a:rPr>
              <a:t>.336.265,07,</a:t>
            </a:r>
            <a:r>
              <a:rPr lang="es-EC" sz="2600" dirty="0">
                <a:effectLst/>
                <a:latin typeface="Arial" panose="020B0604020202020204" pitchFamily="34" charset="0"/>
                <a:ea typeface="Calibri" panose="020F0502020204030204" pitchFamily="34" charset="0"/>
                <a:cs typeface="Arial" panose="020B0604020202020204" pitchFamily="34" charset="0"/>
              </a:rPr>
              <a:t> de los cuales el valor Devengado Acumulado es de </a:t>
            </a:r>
            <a:r>
              <a:rPr lang="es-EC" sz="2600" b="1" dirty="0">
                <a:effectLst/>
                <a:latin typeface="Arial" panose="020B0604020202020204" pitchFamily="34" charset="0"/>
                <a:ea typeface="Calibri" panose="020F0502020204030204" pitchFamily="34" charset="0"/>
                <a:cs typeface="Arial" panose="020B0604020202020204" pitchFamily="34" charset="0"/>
              </a:rPr>
              <a:t>$ 16.228.305,72</a:t>
            </a:r>
            <a:r>
              <a:rPr lang="es-EC" sz="2600" dirty="0">
                <a:effectLst/>
                <a:latin typeface="Arial" panose="020B0604020202020204" pitchFamily="34" charset="0"/>
                <a:ea typeface="Calibri" panose="020F0502020204030204" pitchFamily="34" charset="0"/>
                <a:cs typeface="Arial" panose="020B0604020202020204" pitchFamily="34" charset="0"/>
              </a:rPr>
              <a:t> que representa al </a:t>
            </a:r>
            <a:r>
              <a:rPr lang="es-EC" sz="2600" b="1" dirty="0">
                <a:effectLst/>
                <a:latin typeface="Arial" panose="020B0604020202020204" pitchFamily="34" charset="0"/>
                <a:ea typeface="Calibri" panose="020F0502020204030204" pitchFamily="34" charset="0"/>
                <a:cs typeface="Arial" panose="020B0604020202020204" pitchFamily="34" charset="0"/>
              </a:rPr>
              <a:t>93,61%</a:t>
            </a:r>
            <a:r>
              <a:rPr lang="es-EC" sz="2600" dirty="0">
                <a:effectLst/>
                <a:latin typeface="Arial" panose="020B0604020202020204" pitchFamily="34" charset="0"/>
                <a:ea typeface="Calibri" panose="020F0502020204030204" pitchFamily="34" charset="0"/>
                <a:cs typeface="Arial" panose="020B0604020202020204" pitchFamily="34" charset="0"/>
              </a:rPr>
              <a:t> </a:t>
            </a:r>
          </a:p>
          <a:p>
            <a:pPr marL="0" indent="0" algn="just">
              <a:buNone/>
            </a:pPr>
            <a:endParaRPr lang="es-EC" sz="2600" b="1" dirty="0">
              <a:latin typeface="Arial" panose="020B0604020202020204" pitchFamily="34" charset="0"/>
              <a:cs typeface="Arial" panose="020B0604020202020204" pitchFamily="34" charset="0"/>
            </a:endParaRPr>
          </a:p>
          <a:p>
            <a:pPr algn="just"/>
            <a:r>
              <a:rPr lang="es-EC" sz="2600" b="1" dirty="0">
                <a:latin typeface="Arial" panose="020B0604020202020204" pitchFamily="34" charset="0"/>
                <a:cs typeface="Arial" panose="020B0604020202020204" pitchFamily="34" charset="0"/>
              </a:rPr>
              <a:t> </a:t>
            </a:r>
            <a:r>
              <a:rPr lang="es-MX" sz="2600" dirty="0">
                <a:latin typeface="Arial" panose="020B0604020202020204" pitchFamily="34" charset="0"/>
                <a:cs typeface="Arial" panose="020B0604020202020204" pitchFamily="34" charset="0"/>
              </a:rPr>
              <a:t>Estos recursos se obtienen del cobro de impuestos, tasas, contribuciones Especiales de Mejoras, Transferencias corrientes y de Capital entregadas por el Gobierno Central, Ministerio de Finanzas por la competencia asumida de Tránsito, Ministerio de Inclusión Económica y Social para la atención de grupos de atención prioritaria, Banco del Estado, así como también se incluyen los saldos de ejercicios anteriores y las cuentas por cobrar</a:t>
            </a:r>
            <a:endParaRPr lang="es-EC" sz="2600" b="1" dirty="0">
              <a:latin typeface="Arial" panose="020B0604020202020204" pitchFamily="34" charset="0"/>
              <a:cs typeface="Arial" panose="020B0604020202020204" pitchFamily="34" charset="0"/>
            </a:endParaRPr>
          </a:p>
          <a:p>
            <a:endParaRPr lang="es-EC" dirty="0"/>
          </a:p>
        </p:txBody>
      </p:sp>
    </p:spTree>
    <p:extLst>
      <p:ext uri="{BB962C8B-B14F-4D97-AF65-F5344CB8AC3E}">
        <p14:creationId xmlns:p14="http://schemas.microsoft.com/office/powerpoint/2010/main" val="749651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5637" y="363794"/>
            <a:ext cx="9347795" cy="11725897"/>
          </a:xfrm>
          <a:prstGeom prst="rect">
            <a:avLst/>
          </a:prstGeom>
        </p:spPr>
        <p:txBody>
          <a:bodyPr wrap="square">
            <a:spAutoFit/>
          </a:bodyPr>
          <a:lstStyle/>
          <a:p>
            <a:pPr algn="ctr">
              <a:lnSpc>
                <a:spcPct val="106000"/>
              </a:lnSpc>
              <a:spcAft>
                <a:spcPts val="0"/>
              </a:spcAft>
              <a:tabLst>
                <a:tab pos="272415" algn="l"/>
              </a:tabLst>
            </a:pPr>
            <a:r>
              <a:rPr lang="es-EC" sz="2800" b="1" spc="15" dirty="0">
                <a:solidFill>
                  <a:schemeClr val="accent2"/>
                </a:solidFill>
                <a:latin typeface="Arial" panose="020B0604020202020204" pitchFamily="34" charset="0"/>
                <a:ea typeface="Calibri" panose="020F0502020204030204" pitchFamily="34" charset="0"/>
                <a:cs typeface="Arial" panose="020B0604020202020204" pitchFamily="34" charset="0"/>
              </a:rPr>
              <a:t>RESUMEN PRESUPUESTARIO </a:t>
            </a:r>
          </a:p>
          <a:p>
            <a:pPr algn="ctr">
              <a:lnSpc>
                <a:spcPct val="106000"/>
              </a:lnSpc>
              <a:spcAft>
                <a:spcPts val="0"/>
              </a:spcAft>
              <a:tabLst>
                <a:tab pos="272415" algn="l"/>
              </a:tabLst>
            </a:pPr>
            <a:r>
              <a:rPr lang="es-EC" sz="2800" b="1" spc="15" dirty="0">
                <a:solidFill>
                  <a:schemeClr val="accent2"/>
                </a:solidFill>
                <a:latin typeface="Arial" panose="020B0604020202020204" pitchFamily="34" charset="0"/>
                <a:ea typeface="Calibri" panose="020F0502020204030204" pitchFamily="34" charset="0"/>
                <a:cs typeface="Arial" panose="020B0604020202020204" pitchFamily="34" charset="0"/>
              </a:rPr>
              <a:t>DE INGRESO AL 31 DIC 2023</a:t>
            </a:r>
          </a:p>
          <a:p>
            <a:pPr algn="ctr">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s-EC" dirty="0">
                <a:latin typeface="Arial" panose="020B0604020202020204" pitchFamily="34" charset="0"/>
                <a:ea typeface="Calibri" panose="020F0502020204030204" pitchFamily="34" charset="0"/>
                <a:cs typeface="Arial" panose="020B0604020202020204" pitchFamily="34" charset="0"/>
              </a:rPr>
              <a:t>I</a:t>
            </a:r>
            <a:r>
              <a:rPr lang="es-EC" dirty="0">
                <a:effectLst/>
                <a:latin typeface="Arial" panose="020B0604020202020204" pitchFamily="34" charset="0"/>
                <a:ea typeface="Calibri" panose="020F0502020204030204" pitchFamily="34" charset="0"/>
                <a:cs typeface="Arial" panose="020B0604020202020204" pitchFamily="34" charset="0"/>
              </a:rPr>
              <a:t>ngresos corrientes devengados ascienden a la suma de </a:t>
            </a:r>
            <a:r>
              <a:rPr lang="es-EC" b="1" dirty="0">
                <a:effectLst/>
                <a:latin typeface="Arial" panose="020B0604020202020204" pitchFamily="34" charset="0"/>
                <a:ea typeface="Calibri" panose="020F0502020204030204" pitchFamily="34" charset="0"/>
                <a:cs typeface="Arial" panose="020B0604020202020204" pitchFamily="34" charset="0"/>
              </a:rPr>
              <a:t>$ 5.616.535,28</a:t>
            </a:r>
            <a:r>
              <a:rPr lang="es-EC" dirty="0">
                <a:effectLst/>
                <a:latin typeface="Arial" panose="020B0604020202020204" pitchFamily="34" charset="0"/>
                <a:ea typeface="Calibri" panose="020F0502020204030204" pitchFamily="34" charset="0"/>
                <a:cs typeface="Arial" panose="020B0604020202020204" pitchFamily="34" charset="0"/>
              </a:rPr>
              <a:t> que equivalen al </a:t>
            </a:r>
            <a:r>
              <a:rPr lang="es-EC" b="1" dirty="0">
                <a:effectLst/>
                <a:latin typeface="Arial" panose="020B0604020202020204" pitchFamily="34" charset="0"/>
                <a:ea typeface="Calibri" panose="020F0502020204030204" pitchFamily="34" charset="0"/>
                <a:cs typeface="Arial" panose="020B0604020202020204" pitchFamily="34" charset="0"/>
              </a:rPr>
              <a:t>83,81</a:t>
            </a:r>
            <a:r>
              <a:rPr lang="es-EC" dirty="0">
                <a:effectLst/>
                <a:latin typeface="Arial" panose="020B0604020202020204" pitchFamily="34" charset="0"/>
                <a:ea typeface="Calibri" panose="020F0502020204030204" pitchFamily="34" charset="0"/>
                <a:cs typeface="Arial" panose="020B0604020202020204" pitchFamily="34" charset="0"/>
              </a:rPr>
              <a:t>% del codificado, producto de la recaudación de Impuestos, Tasas y Contribuciones, recursos que son competencia de la gestión de cobro del GAD Municipal.</a:t>
            </a:r>
          </a:p>
          <a:p>
            <a:pPr algn="just">
              <a:lnSpc>
                <a:spcPct val="115000"/>
              </a:lnSpc>
              <a:spcAft>
                <a:spcPts val="1000"/>
              </a:spcAft>
            </a:pPr>
            <a:r>
              <a:rPr lang="es-EC" dirty="0">
                <a:effectLst/>
                <a:latin typeface="Arial" panose="020B0604020202020204" pitchFamily="34" charset="0"/>
                <a:ea typeface="Calibri" panose="020F0502020204030204" pitchFamily="34" charset="0"/>
                <a:cs typeface="Arial" panose="020B0604020202020204" pitchFamily="34" charset="0"/>
              </a:rPr>
              <a:t>Ingresos de Capital  devengados fueron </a:t>
            </a:r>
            <a:r>
              <a:rPr lang="es-EC" b="1" dirty="0">
                <a:effectLst/>
                <a:latin typeface="Arial" panose="020B0604020202020204" pitchFamily="34" charset="0"/>
                <a:ea typeface="Calibri" panose="020F0502020204030204" pitchFamily="34" charset="0"/>
                <a:cs typeface="Arial" panose="020B0604020202020204" pitchFamily="34" charset="0"/>
              </a:rPr>
              <a:t>$ 7.276.426,79</a:t>
            </a:r>
            <a:r>
              <a:rPr lang="es-EC" dirty="0">
                <a:effectLst/>
                <a:latin typeface="Arial" panose="020B0604020202020204" pitchFamily="34" charset="0"/>
                <a:ea typeface="Calibri" panose="020F0502020204030204" pitchFamily="34" charset="0"/>
                <a:cs typeface="Arial" panose="020B0604020202020204" pitchFamily="34" charset="0"/>
              </a:rPr>
              <a:t> que equivalen al </a:t>
            </a:r>
            <a:r>
              <a:rPr lang="es-EC" b="1" dirty="0">
                <a:effectLst/>
                <a:latin typeface="Arial" panose="020B0604020202020204" pitchFamily="34" charset="0"/>
                <a:ea typeface="Calibri" panose="020F0502020204030204" pitchFamily="34" charset="0"/>
                <a:cs typeface="Arial" panose="020B0604020202020204" pitchFamily="34" charset="0"/>
              </a:rPr>
              <a:t>108.32,%</a:t>
            </a:r>
            <a:r>
              <a:rPr lang="es-EC" dirty="0">
                <a:effectLst/>
                <a:latin typeface="Arial" panose="020B0604020202020204" pitchFamily="34" charset="0"/>
                <a:ea typeface="Calibri" panose="020F0502020204030204" pitchFamily="34" charset="0"/>
                <a:cs typeface="Arial" panose="020B0604020202020204" pitchFamily="34" charset="0"/>
              </a:rPr>
              <a:t> del codificado, por concepto de Venta de Activos, Recuperación de inversiones y las Transferencias del Gobierno Central , provenientes de los ingresos permanentes y no permanentes del Modelo de Equidad Territorial.</a:t>
            </a:r>
          </a:p>
          <a:p>
            <a:pPr algn="just">
              <a:lnSpc>
                <a:spcPct val="115000"/>
              </a:lnSpc>
              <a:spcAft>
                <a:spcPts val="1000"/>
              </a:spcAft>
            </a:pPr>
            <a:r>
              <a:rPr lang="es-EC" dirty="0">
                <a:effectLst/>
                <a:latin typeface="Arial" panose="020B0604020202020204" pitchFamily="34" charset="0"/>
                <a:ea typeface="Calibri" panose="020F0502020204030204" pitchFamily="34" charset="0"/>
                <a:cs typeface="Arial" panose="020B0604020202020204" pitchFamily="34" charset="0"/>
              </a:rPr>
              <a:t>Ingresos de Financiamiento devengados que ascienden a la suma de </a:t>
            </a:r>
            <a:r>
              <a:rPr lang="es-EC" b="1" dirty="0">
                <a:effectLst/>
                <a:latin typeface="Arial" panose="020B0604020202020204" pitchFamily="34" charset="0"/>
                <a:ea typeface="Calibri" panose="020F0502020204030204" pitchFamily="34" charset="0"/>
                <a:cs typeface="Arial" panose="020B0604020202020204" pitchFamily="34" charset="0"/>
              </a:rPr>
              <a:t>$ 3.335.343,65</a:t>
            </a:r>
            <a:r>
              <a:rPr lang="es-EC" dirty="0">
                <a:effectLst/>
                <a:latin typeface="Arial" panose="020B0604020202020204" pitchFamily="34" charset="0"/>
                <a:ea typeface="Calibri" panose="020F0502020204030204" pitchFamily="34" charset="0"/>
                <a:cs typeface="Arial" panose="020B0604020202020204" pitchFamily="34" charset="0"/>
              </a:rPr>
              <a:t> que equivale al </a:t>
            </a:r>
            <a:r>
              <a:rPr lang="es-EC" b="1" dirty="0">
                <a:effectLst/>
                <a:latin typeface="Arial" panose="020B0604020202020204" pitchFamily="34" charset="0"/>
                <a:ea typeface="Calibri" panose="020F0502020204030204" pitchFamily="34" charset="0"/>
                <a:cs typeface="Arial" panose="020B0604020202020204" pitchFamily="34" charset="0"/>
              </a:rPr>
              <a:t>85,15%</a:t>
            </a:r>
            <a:r>
              <a:rPr lang="es-EC" dirty="0">
                <a:effectLst/>
                <a:latin typeface="Arial" panose="020B0604020202020204" pitchFamily="34" charset="0"/>
                <a:ea typeface="Calibri" panose="020F0502020204030204" pitchFamily="34" charset="0"/>
                <a:cs typeface="Arial" panose="020B0604020202020204" pitchFamily="34" charset="0"/>
              </a:rPr>
              <a:t> valores que provienes de los créditos reembolsables para la ejecución de obras, también contempla los saldos  de caja banco y anticipos entregados en años anteriores y las cuentas por cobrar, (valor que no se pudo devengar dentro de lo planificado).</a:t>
            </a:r>
          </a:p>
          <a:p>
            <a:pPr algn="just">
              <a:lnSpc>
                <a:spcPct val="115000"/>
              </a:lnSpc>
              <a:spcAft>
                <a:spcPts val="1000"/>
              </a:spcAft>
            </a:pPr>
            <a:r>
              <a:rPr lang="es-EC" dirty="0">
                <a:effectLst/>
                <a:latin typeface="Arial" panose="020B0604020202020204" pitchFamily="34" charset="0"/>
                <a:ea typeface="Calibri" panose="020F0502020204030204" pitchFamily="34" charset="0"/>
                <a:cs typeface="Arial" panose="020B0604020202020204" pitchFamily="34" charset="0"/>
              </a:rPr>
              <a:t> </a:t>
            </a:r>
          </a:p>
          <a:p>
            <a:pPr algn="ctr">
              <a:lnSpc>
                <a:spcPct val="115000"/>
              </a:lnSpc>
              <a:spcAft>
                <a:spcPts val="1000"/>
              </a:spcAft>
            </a:pPr>
            <a:r>
              <a:rPr lang="es-EC" sz="1800" b="1" dirty="0">
                <a:effectLst/>
                <a:latin typeface="Tahoma" panose="020B0604030504040204" pitchFamily="34" charset="0"/>
                <a:ea typeface="Calibri" panose="020F0502020204030204" pitchFamily="34" charset="0"/>
                <a:cs typeface="Times New Roman" panose="02020603050405020304" pitchFamily="18" charset="0"/>
              </a:rPr>
              <a:t> </a:t>
            </a:r>
            <a:endParaRPr lang="es-EC"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EC" sz="2000" spc="15"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0628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02920" y="335846"/>
            <a:ext cx="9052560" cy="6863417"/>
          </a:xfrm>
          <a:prstGeom prst="rect">
            <a:avLst/>
          </a:prstGeom>
        </p:spPr>
        <p:txBody>
          <a:bodyPr wrap="square">
            <a:spAutoFit/>
          </a:bodyPr>
          <a:lstStyle/>
          <a:p>
            <a:endParaRPr lang="es-MX" sz="2000" dirty="0"/>
          </a:p>
          <a:p>
            <a:pPr algn="just"/>
            <a:r>
              <a:rPr lang="es-EC" sz="2000" dirty="0">
                <a:effectLst/>
                <a:latin typeface="Arial" panose="020B0604020202020204" pitchFamily="34" charset="0"/>
                <a:ea typeface="Calibri" panose="020F0502020204030204" pitchFamily="34" charset="0"/>
                <a:cs typeface="Arial" panose="020B0604020202020204" pitchFamily="34" charset="0"/>
              </a:rPr>
              <a:t>El total de ingresos devengados de </a:t>
            </a:r>
            <a:r>
              <a:rPr lang="es-EC" sz="2000" b="1" dirty="0">
                <a:effectLst/>
                <a:latin typeface="Arial" panose="020B0604020202020204" pitchFamily="34" charset="0"/>
                <a:ea typeface="Calibri" panose="020F0502020204030204" pitchFamily="34" charset="0"/>
                <a:cs typeface="Arial" panose="020B0604020202020204" pitchFamily="34" charset="0"/>
              </a:rPr>
              <a:t>$ 16.228.305,72</a:t>
            </a:r>
            <a:r>
              <a:rPr lang="es-EC" sz="2000" dirty="0">
                <a:effectLst/>
                <a:latin typeface="Arial" panose="020B0604020202020204" pitchFamily="34" charset="0"/>
                <a:ea typeface="Calibri" panose="020F0502020204030204" pitchFamily="34" charset="0"/>
                <a:cs typeface="Arial" panose="020B0604020202020204" pitchFamily="34" charset="0"/>
              </a:rPr>
              <a:t> que representa el </a:t>
            </a:r>
            <a:r>
              <a:rPr lang="es-EC" sz="2000" b="1" dirty="0">
                <a:effectLst/>
                <a:latin typeface="Arial" panose="020B0604020202020204" pitchFamily="34" charset="0"/>
                <a:ea typeface="Calibri" panose="020F0502020204030204" pitchFamily="34" charset="0"/>
                <a:cs typeface="Arial" panose="020B0604020202020204" pitchFamily="34" charset="0"/>
              </a:rPr>
              <a:t>93,61%</a:t>
            </a:r>
            <a:r>
              <a:rPr lang="es-EC" sz="2000" dirty="0">
                <a:effectLst/>
                <a:latin typeface="Arial" panose="020B0604020202020204" pitchFamily="34" charset="0"/>
                <a:ea typeface="Calibri" panose="020F0502020204030204" pitchFamily="34" charset="0"/>
                <a:cs typeface="Arial" panose="020B0604020202020204" pitchFamily="34" charset="0"/>
              </a:rPr>
              <a:t> del total codificado, los mismos que financiaron los gastos corrientes, de inversión, de capital y de financiamiento de la deuda.</a:t>
            </a:r>
          </a:p>
          <a:p>
            <a:pPr algn="just"/>
            <a:endParaRPr lang="es-MX" sz="2000" dirty="0">
              <a:latin typeface="Arial" panose="020B0604020202020204" pitchFamily="34" charset="0"/>
              <a:cs typeface="Arial" panose="020B0604020202020204" pitchFamily="34" charset="0"/>
            </a:endParaRPr>
          </a:p>
          <a:p>
            <a:pPr algn="just"/>
            <a:r>
              <a:rPr lang="es-MX" sz="2000" dirty="0">
                <a:latin typeface="Arial" panose="020B0604020202020204" pitchFamily="34" charset="0"/>
                <a:cs typeface="Arial" panose="020B0604020202020204" pitchFamily="34" charset="0"/>
              </a:rPr>
              <a:t>La recaudación del año 2023 fue $ </a:t>
            </a:r>
            <a:r>
              <a:rPr lang="es-MX" sz="2000" b="1" dirty="0">
                <a:latin typeface="Arial" panose="020B0604020202020204" pitchFamily="34" charset="0"/>
                <a:cs typeface="Arial" panose="020B0604020202020204" pitchFamily="34" charset="0"/>
              </a:rPr>
              <a:t>13,072,232,25</a:t>
            </a:r>
            <a:r>
              <a:rPr lang="es-MX" sz="2000" dirty="0">
                <a:latin typeface="Arial" panose="020B0604020202020204" pitchFamily="34" charset="0"/>
                <a:cs typeface="Arial" panose="020B0604020202020204" pitchFamily="34" charset="0"/>
              </a:rPr>
              <a:t> y la emisión de $ </a:t>
            </a:r>
            <a:r>
              <a:rPr lang="es-EC" sz="2000" b="1" dirty="0">
                <a:latin typeface="Arial" panose="020B0604020202020204" pitchFamily="34" charset="0"/>
                <a:cs typeface="Arial" panose="020B0604020202020204" pitchFamily="34" charset="0"/>
              </a:rPr>
              <a:t>  16,228,305.72                      </a:t>
            </a:r>
            <a:endParaRPr lang="es-MX" sz="2000" dirty="0">
              <a:latin typeface="Arial" panose="020B0604020202020204" pitchFamily="34" charset="0"/>
              <a:cs typeface="Arial" panose="020B0604020202020204" pitchFamily="34" charset="0"/>
            </a:endParaRPr>
          </a:p>
          <a:p>
            <a:pPr algn="just"/>
            <a:endParaRPr lang="es-MX" sz="2000" dirty="0">
              <a:latin typeface="Arial" panose="020B0604020202020204" pitchFamily="34" charset="0"/>
              <a:cs typeface="Arial" panose="020B0604020202020204" pitchFamily="34" charset="0"/>
            </a:endParaRPr>
          </a:p>
          <a:p>
            <a:pPr algn="just"/>
            <a:r>
              <a:rPr lang="es-MX" sz="2000" dirty="0">
                <a:latin typeface="Arial" panose="020B0604020202020204" pitchFamily="34" charset="0"/>
                <a:cs typeface="Arial" panose="020B0604020202020204" pitchFamily="34" charset="0"/>
              </a:rPr>
              <a:t>Como se puede evidenciar el porcentaje de recaudación en el periodo 2023 frente a las emisiones es el 81 % recaudación que nos permitió  cumplir en un porcentaje aceptable con relación a lo programado.</a:t>
            </a:r>
          </a:p>
          <a:p>
            <a:pPr algn="just"/>
            <a:endParaRPr lang="es-MX" sz="2000" dirty="0">
              <a:latin typeface="Arial" panose="020B0604020202020204" pitchFamily="34" charset="0"/>
              <a:cs typeface="Arial" panose="020B0604020202020204" pitchFamily="34" charset="0"/>
            </a:endParaRPr>
          </a:p>
          <a:p>
            <a:pPr algn="ctr"/>
            <a:r>
              <a:rPr lang="es-MX" sz="2000" b="1" dirty="0">
                <a:solidFill>
                  <a:schemeClr val="accent2"/>
                </a:solidFill>
                <a:latin typeface="Arial" panose="020B0604020202020204" pitchFamily="34" charset="0"/>
                <a:cs typeface="Arial" panose="020B0604020202020204" pitchFamily="34" charset="0"/>
              </a:rPr>
              <a:t>DEPENDENCIA DEL GOBIERNO CENTRAL</a:t>
            </a:r>
          </a:p>
          <a:p>
            <a:pPr algn="ctr"/>
            <a:endParaRPr lang="es-MX" sz="2000" dirty="0">
              <a:latin typeface="Arial" panose="020B0604020202020204" pitchFamily="34" charset="0"/>
              <a:cs typeface="Arial" panose="020B0604020202020204" pitchFamily="34" charset="0"/>
            </a:endParaRPr>
          </a:p>
          <a:p>
            <a:pPr algn="just"/>
            <a:r>
              <a:rPr lang="es-MX" sz="2000" dirty="0">
                <a:latin typeface="Arial" panose="020B0604020202020204" pitchFamily="34" charset="0"/>
                <a:cs typeface="Arial" panose="020B0604020202020204" pitchFamily="34" charset="0"/>
              </a:rPr>
              <a:t>La recaudación por transferencia  del Estado fue de $ 8,200,769.80</a:t>
            </a:r>
          </a:p>
          <a:p>
            <a:pPr algn="just"/>
            <a:r>
              <a:rPr lang="es-MX" sz="2000" dirty="0">
                <a:latin typeface="Arial" panose="020B0604020202020204" pitchFamily="34" charset="0"/>
                <a:cs typeface="Arial" panose="020B0604020202020204" pitchFamily="34" charset="0"/>
              </a:rPr>
              <a:t> y los Ingresos Totales  de $ 13,072,232.25.</a:t>
            </a:r>
          </a:p>
          <a:p>
            <a:pPr algn="just"/>
            <a:endParaRPr lang="es-EC" sz="2000" dirty="0">
              <a:effectLst/>
              <a:latin typeface="Arial" panose="020B0604020202020204" pitchFamily="34" charset="0"/>
              <a:ea typeface="Calibri" panose="020F0502020204030204" pitchFamily="34" charset="0"/>
              <a:cs typeface="Arial" panose="020B0604020202020204" pitchFamily="34" charset="0"/>
            </a:endParaRPr>
          </a:p>
          <a:p>
            <a:pPr algn="just"/>
            <a:r>
              <a:rPr lang="es-MX" sz="2000" dirty="0">
                <a:latin typeface="Arial" panose="020B0604020202020204" pitchFamily="34" charset="0"/>
                <a:cs typeface="Arial" panose="020B0604020202020204" pitchFamily="34" charset="0"/>
              </a:rPr>
              <a:t>El GAD Municipal del Cantón Vinces tiene una dependencia representativa en relación al gobierno central por motivo de transferencias, ya que estas son de vital importancia dentro del presupuesto anual y además representan el 63 % de los ingresos totales.</a:t>
            </a:r>
          </a:p>
          <a:p>
            <a:endParaRPr lang="es-MX" sz="2000" dirty="0"/>
          </a:p>
        </p:txBody>
      </p:sp>
    </p:spTree>
    <p:extLst>
      <p:ext uri="{BB962C8B-B14F-4D97-AF65-F5344CB8AC3E}">
        <p14:creationId xmlns:p14="http://schemas.microsoft.com/office/powerpoint/2010/main" val="554853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77334" y="160020"/>
            <a:ext cx="8596668" cy="880110"/>
          </a:xfrm>
        </p:spPr>
        <p:txBody>
          <a:bodyPr>
            <a:normAutofit fontScale="90000"/>
          </a:bodyPr>
          <a:lstStyle/>
          <a:p>
            <a:pPr algn="ctr"/>
            <a:br>
              <a:rPr lang="es-MX" b="1" dirty="0">
                <a:latin typeface="Arial" panose="020B0604020202020204" pitchFamily="34" charset="0"/>
                <a:cs typeface="Arial" panose="020B0604020202020204" pitchFamily="34" charset="0"/>
              </a:rPr>
            </a:br>
            <a:br>
              <a:rPr lang="es-MX" b="1" dirty="0">
                <a:latin typeface="Arial" panose="020B0604020202020204" pitchFamily="34" charset="0"/>
                <a:cs typeface="Arial" panose="020B0604020202020204" pitchFamily="34" charset="0"/>
              </a:rPr>
            </a:br>
            <a:r>
              <a:rPr lang="es-MX" b="1" dirty="0">
                <a:latin typeface="Arial" panose="020B0604020202020204" pitchFamily="34" charset="0"/>
                <a:cs typeface="Arial" panose="020B0604020202020204" pitchFamily="34" charset="0"/>
              </a:rPr>
              <a:t>PRESUPUESTO DE GASTOS</a:t>
            </a:r>
            <a:br>
              <a:rPr lang="es-MX" b="1" dirty="0">
                <a:latin typeface="Arial" panose="020B0604020202020204" pitchFamily="34" charset="0"/>
                <a:cs typeface="Arial" panose="020B0604020202020204" pitchFamily="34" charset="0"/>
              </a:rPr>
            </a:br>
            <a:br>
              <a:rPr lang="es-MX" b="1" dirty="0"/>
            </a:br>
            <a:endParaRPr lang="es-EC" dirty="0"/>
          </a:p>
        </p:txBody>
      </p:sp>
      <p:sp>
        <p:nvSpPr>
          <p:cNvPr id="3" name="Marcador de contenido 2"/>
          <p:cNvSpPr>
            <a:spLocks noGrp="1"/>
          </p:cNvSpPr>
          <p:nvPr>
            <p:ph idx="1"/>
          </p:nvPr>
        </p:nvSpPr>
        <p:spPr>
          <a:xfrm>
            <a:off x="948690" y="1191491"/>
            <a:ext cx="8325312" cy="5320145"/>
          </a:xfrm>
        </p:spPr>
        <p:txBody>
          <a:bodyPr>
            <a:normAutofit/>
          </a:bodyPr>
          <a:lstStyle/>
          <a:p>
            <a:pPr marL="0" indent="0" algn="just">
              <a:buNone/>
            </a:pPr>
            <a:r>
              <a:rPr lang="es-EC" sz="2000" dirty="0">
                <a:effectLst/>
                <a:latin typeface="Arial" panose="020B0604020202020204" pitchFamily="34" charset="0"/>
                <a:ea typeface="Calibri" panose="020F0502020204030204" pitchFamily="34" charset="0"/>
                <a:cs typeface="Arial" panose="020B0604020202020204" pitchFamily="34" charset="0"/>
              </a:rPr>
              <a:t>Los gastos totales devengados acumulados ascienden a la suma de </a:t>
            </a:r>
            <a:r>
              <a:rPr lang="es-EC" sz="2000" b="1" dirty="0">
                <a:effectLst/>
                <a:latin typeface="Arial" panose="020B0604020202020204" pitchFamily="34" charset="0"/>
                <a:ea typeface="Calibri" panose="020F0502020204030204" pitchFamily="34" charset="0"/>
                <a:cs typeface="Arial" panose="020B0604020202020204" pitchFamily="34" charset="0"/>
              </a:rPr>
              <a:t>US$ 14.890.251,03</a:t>
            </a:r>
            <a:r>
              <a:rPr lang="es-EC" sz="2000" dirty="0">
                <a:effectLst/>
                <a:latin typeface="Arial" panose="020B0604020202020204" pitchFamily="34" charset="0"/>
                <a:ea typeface="Calibri" panose="020F0502020204030204" pitchFamily="34" charset="0"/>
                <a:cs typeface="Arial" panose="020B0604020202020204" pitchFamily="34" charset="0"/>
              </a:rPr>
              <a:t>, que representan el </a:t>
            </a:r>
            <a:r>
              <a:rPr lang="es-EC" sz="2000" b="1" dirty="0">
                <a:effectLst/>
                <a:latin typeface="Arial" panose="020B0604020202020204" pitchFamily="34" charset="0"/>
                <a:ea typeface="Calibri" panose="020F0502020204030204" pitchFamily="34" charset="0"/>
                <a:cs typeface="Arial" panose="020B0604020202020204" pitchFamily="34" charset="0"/>
              </a:rPr>
              <a:t>85.89%</a:t>
            </a:r>
            <a:r>
              <a:rPr lang="es-EC" sz="2000" dirty="0">
                <a:effectLst/>
                <a:latin typeface="Arial" panose="020B0604020202020204" pitchFamily="34" charset="0"/>
                <a:ea typeface="Calibri" panose="020F0502020204030204" pitchFamily="34" charset="0"/>
                <a:cs typeface="Arial" panose="020B0604020202020204" pitchFamily="34" charset="0"/>
              </a:rPr>
              <a:t> y los comprometidos son de </a:t>
            </a:r>
            <a:r>
              <a:rPr lang="es-EC" sz="2000" b="1" dirty="0">
                <a:effectLst/>
                <a:latin typeface="Arial" panose="020B0604020202020204" pitchFamily="34" charset="0"/>
                <a:ea typeface="Calibri" panose="020F0502020204030204" pitchFamily="34" charset="0"/>
                <a:cs typeface="Arial" panose="020B0604020202020204" pitchFamily="34" charset="0"/>
              </a:rPr>
              <a:t>US$ 15.034.832.50</a:t>
            </a:r>
            <a:r>
              <a:rPr lang="es-EC" sz="2000" dirty="0">
                <a:effectLst/>
                <a:latin typeface="Arial" panose="020B0604020202020204" pitchFamily="34" charset="0"/>
                <a:ea typeface="Calibri" panose="020F0502020204030204" pitchFamily="34" charset="0"/>
                <a:cs typeface="Arial" panose="020B0604020202020204" pitchFamily="34" charset="0"/>
              </a:rPr>
              <a:t> que equivalen a un </a:t>
            </a:r>
            <a:r>
              <a:rPr lang="es-EC" sz="2000" b="1" dirty="0">
                <a:effectLst/>
                <a:latin typeface="Arial" panose="020B0604020202020204" pitchFamily="34" charset="0"/>
                <a:ea typeface="Calibri" panose="020F0502020204030204" pitchFamily="34" charset="0"/>
                <a:cs typeface="Arial" panose="020B0604020202020204" pitchFamily="34" charset="0"/>
              </a:rPr>
              <a:t>99,04%</a:t>
            </a:r>
            <a:r>
              <a:rPr lang="es-EC" sz="2000" dirty="0">
                <a:effectLst/>
                <a:latin typeface="Arial" panose="020B0604020202020204" pitchFamily="34" charset="0"/>
                <a:ea typeface="Calibri" panose="020F0502020204030204" pitchFamily="34" charset="0"/>
                <a:cs typeface="Arial" panose="020B0604020202020204" pitchFamily="34" charset="0"/>
              </a:rPr>
              <a:t> del total del presupuesto codificado.</a:t>
            </a:r>
            <a:endParaRPr lang="es-EC" sz="2000" dirty="0">
              <a:latin typeface="Arial" panose="020B0604020202020204" pitchFamily="34" charset="0"/>
              <a:cs typeface="Arial" panose="020B0604020202020204" pitchFamily="34" charset="0"/>
            </a:endParaRPr>
          </a:p>
          <a:p>
            <a:pPr algn="just"/>
            <a:r>
              <a:rPr lang="es-EC" sz="2000" dirty="0">
                <a:latin typeface="Arial" panose="020B0604020202020204" pitchFamily="34" charset="0"/>
                <a:cs typeface="Arial" panose="020B0604020202020204" pitchFamily="34" charset="0"/>
              </a:rPr>
              <a:t>Los gastos más representativos y que tuvieron mayor peso en la ejecución (Devengado) del presupuesto Municipal del año 2023, fueron en su orden: </a:t>
            </a:r>
          </a:p>
          <a:p>
            <a:pPr marL="0" indent="0">
              <a:buNone/>
            </a:pPr>
            <a:endParaRPr lang="es-EC" sz="2000" dirty="0">
              <a:latin typeface="Arial" panose="020B0604020202020204" pitchFamily="34" charset="0"/>
              <a:cs typeface="Arial" panose="020B0604020202020204" pitchFamily="34" charset="0"/>
            </a:endParaRPr>
          </a:p>
          <a:p>
            <a:pPr marL="457200" indent="-457200" algn="ctr">
              <a:buAutoNum type="arabicPlain"/>
            </a:pPr>
            <a:r>
              <a:rPr lang="es-EC" sz="2000" dirty="0">
                <a:latin typeface="Arial" panose="020B0604020202020204" pitchFamily="34" charset="0"/>
                <a:cs typeface="Arial" panose="020B0604020202020204" pitchFamily="34" charset="0"/>
              </a:rPr>
              <a:t>   Gastos corrientes con 88.86</a:t>
            </a:r>
            <a:r>
              <a:rPr lang="es-EC" sz="2000" b="1" dirty="0">
                <a:latin typeface="Arial" panose="020B0604020202020204" pitchFamily="34" charset="0"/>
                <a:cs typeface="Arial" panose="020B0604020202020204" pitchFamily="34" charset="0"/>
              </a:rPr>
              <a:t>%</a:t>
            </a:r>
            <a:r>
              <a:rPr lang="es-EC" sz="2000" dirty="0">
                <a:latin typeface="Arial" panose="020B0604020202020204" pitchFamily="34" charset="0"/>
                <a:cs typeface="Arial" panose="020B0604020202020204" pitchFamily="34" charset="0"/>
              </a:rPr>
              <a:t>,</a:t>
            </a:r>
          </a:p>
          <a:p>
            <a:pPr marL="0" indent="0" algn="ctr">
              <a:buNone/>
            </a:pPr>
            <a:r>
              <a:rPr lang="es-EC" sz="2000" dirty="0">
                <a:latin typeface="Arial" panose="020B0604020202020204" pitchFamily="34" charset="0"/>
                <a:cs typeface="Arial" panose="020B0604020202020204" pitchFamily="34" charset="0"/>
              </a:rPr>
              <a:t>2        Gastos de inversión 84</a:t>
            </a:r>
            <a:r>
              <a:rPr lang="es-EC" sz="2000" b="1" dirty="0">
                <a:latin typeface="Arial" panose="020B0604020202020204" pitchFamily="34" charset="0"/>
                <a:cs typeface="Arial" panose="020B0604020202020204" pitchFamily="34" charset="0"/>
              </a:rPr>
              <a:t>.10%</a:t>
            </a:r>
            <a:r>
              <a:rPr lang="es-EC" sz="2000" dirty="0">
                <a:latin typeface="Arial" panose="020B0604020202020204" pitchFamily="34" charset="0"/>
                <a:cs typeface="Arial" panose="020B0604020202020204" pitchFamily="34" charset="0"/>
              </a:rPr>
              <a:t>, </a:t>
            </a:r>
          </a:p>
          <a:p>
            <a:pPr marL="0" indent="0" algn="ctr">
              <a:buNone/>
            </a:pPr>
            <a:r>
              <a:rPr lang="es-EC" sz="2000" dirty="0">
                <a:latin typeface="Arial" panose="020B0604020202020204" pitchFamily="34" charset="0"/>
                <a:cs typeface="Arial" panose="020B0604020202020204" pitchFamily="34" charset="0"/>
              </a:rPr>
              <a:t>           3        Gastos de financiamiento 97.31 </a:t>
            </a:r>
            <a:r>
              <a:rPr lang="es-EC" sz="2000" b="1" dirty="0">
                <a:latin typeface="Arial" panose="020B0604020202020204" pitchFamily="34" charset="0"/>
                <a:cs typeface="Arial" panose="020B0604020202020204" pitchFamily="34" charset="0"/>
              </a:rPr>
              <a:t>%;</a:t>
            </a:r>
            <a:r>
              <a:rPr lang="es-EC" sz="2000" dirty="0">
                <a:latin typeface="Arial" panose="020B0604020202020204" pitchFamily="34" charset="0"/>
                <a:cs typeface="Arial" panose="020B0604020202020204" pitchFamily="34" charset="0"/>
              </a:rPr>
              <a:t> </a:t>
            </a:r>
          </a:p>
          <a:p>
            <a:pPr marL="0" indent="0" algn="ctr">
              <a:buNone/>
            </a:pPr>
            <a:r>
              <a:rPr lang="es-EC" sz="2000" dirty="0">
                <a:latin typeface="Arial" panose="020B0604020202020204" pitchFamily="34" charset="0"/>
                <a:cs typeface="Arial" panose="020B0604020202020204" pitchFamily="34" charset="0"/>
              </a:rPr>
              <a:t>4          Gastos de capital 44.85 </a:t>
            </a:r>
            <a:r>
              <a:rPr lang="es-EC" sz="2000" b="1" dirty="0">
                <a:latin typeface="Arial" panose="020B0604020202020204" pitchFamily="34" charset="0"/>
                <a:cs typeface="Arial" panose="020B0604020202020204" pitchFamily="34" charset="0"/>
              </a:rPr>
              <a:t>%,</a:t>
            </a:r>
            <a:r>
              <a:rPr lang="es-EC" sz="2000" dirty="0">
                <a:latin typeface="Arial" panose="020B0604020202020204" pitchFamily="34" charset="0"/>
                <a:cs typeface="Arial" panose="020B0604020202020204" pitchFamily="34" charset="0"/>
              </a:rPr>
              <a:t> </a:t>
            </a:r>
          </a:p>
          <a:p>
            <a:pPr marL="0" indent="0">
              <a:buNone/>
            </a:pPr>
            <a:endParaRPr lang="es-EC" sz="2000" dirty="0"/>
          </a:p>
        </p:txBody>
      </p:sp>
    </p:spTree>
    <p:extLst>
      <p:ext uri="{BB962C8B-B14F-4D97-AF65-F5344CB8AC3E}">
        <p14:creationId xmlns:p14="http://schemas.microsoft.com/office/powerpoint/2010/main" val="256014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0" y="609600"/>
            <a:ext cx="8596313" cy="636588"/>
          </a:xfrm>
        </p:spPr>
        <p:txBody>
          <a:bodyPr>
            <a:normAutofit fontScale="90000"/>
          </a:bodyPr>
          <a:lstStyle/>
          <a:p>
            <a:pPr algn="ctr"/>
            <a:r>
              <a:rPr lang="es-MX" b="1" dirty="0">
                <a:latin typeface="Arial" panose="020B0604020202020204" pitchFamily="34" charset="0"/>
                <a:cs typeface="Arial" panose="020B0604020202020204" pitchFamily="34" charset="0"/>
              </a:rPr>
              <a:t>GASTOS DE INVERSION</a:t>
            </a:r>
            <a:endParaRPr lang="es-EC" b="1" dirty="0">
              <a:latin typeface="Arial" panose="020B0604020202020204" pitchFamily="34" charset="0"/>
              <a:cs typeface="Arial" panose="020B0604020202020204" pitchFamily="34" charset="0"/>
            </a:endParaRPr>
          </a:p>
        </p:txBody>
      </p:sp>
      <p:sp>
        <p:nvSpPr>
          <p:cNvPr id="3" name="Marcador de contenido 2"/>
          <p:cNvSpPr>
            <a:spLocks noGrp="1"/>
          </p:cNvSpPr>
          <p:nvPr>
            <p:ph idx="4294967295"/>
          </p:nvPr>
        </p:nvSpPr>
        <p:spPr>
          <a:xfrm>
            <a:off x="1131570" y="1371601"/>
            <a:ext cx="8169746" cy="4423410"/>
          </a:xfrm>
        </p:spPr>
        <p:txBody>
          <a:bodyPr>
            <a:normAutofit/>
          </a:bodyPr>
          <a:lstStyle/>
          <a:p>
            <a:pPr algn="just"/>
            <a:r>
              <a:rPr lang="es-EC" sz="2000" dirty="0">
                <a:latin typeface="Arial" panose="020B0604020202020204" pitchFamily="34" charset="0"/>
                <a:cs typeface="Arial" panose="020B0604020202020204" pitchFamily="34" charset="0"/>
              </a:rPr>
              <a:t>La asignación planificada para efectuar los gastos de INVERSION del presupuesto 2023, fue de </a:t>
            </a:r>
            <a:r>
              <a:rPr lang="es-EC" sz="2000" b="1" dirty="0">
                <a:latin typeface="Arial" panose="020B0604020202020204" pitchFamily="34" charset="0"/>
                <a:cs typeface="Arial" panose="020B0604020202020204" pitchFamily="34" charset="0"/>
              </a:rPr>
              <a:t>USD 11.798.182,26</a:t>
            </a:r>
            <a:r>
              <a:rPr lang="es-EC" sz="2000" dirty="0">
                <a:latin typeface="Arial" panose="020B0604020202020204" pitchFamily="34" charset="0"/>
                <a:cs typeface="Arial" panose="020B0604020202020204" pitchFamily="34" charset="0"/>
              </a:rPr>
              <a:t>; De este valor se han devengado </a:t>
            </a:r>
            <a:r>
              <a:rPr lang="es-EC" sz="2000" b="1" dirty="0">
                <a:latin typeface="Arial" panose="020B0604020202020204" pitchFamily="34" charset="0"/>
                <a:cs typeface="Arial" panose="020B0604020202020204" pitchFamily="34" charset="0"/>
              </a:rPr>
              <a:t>USD 9.922.843,81</a:t>
            </a:r>
            <a:r>
              <a:rPr lang="es-EC" sz="2000" dirty="0">
                <a:latin typeface="Arial" panose="020B0604020202020204" pitchFamily="34" charset="0"/>
                <a:cs typeface="Arial" panose="020B0604020202020204" pitchFamily="34" charset="0"/>
              </a:rPr>
              <a:t>, situación que refleja que durante el periodo se ha ejecutado los proyectos planteados en un 84,10%.</a:t>
            </a:r>
          </a:p>
          <a:p>
            <a:pPr algn="just"/>
            <a:endParaRPr lang="es-EC" sz="2000" dirty="0">
              <a:solidFill>
                <a:schemeClr val="tx1"/>
              </a:solidFill>
              <a:latin typeface="Arial" panose="020B0604020202020204" pitchFamily="34" charset="0"/>
              <a:cs typeface="Arial" panose="020B0604020202020204" pitchFamily="34" charset="0"/>
            </a:endParaRPr>
          </a:p>
          <a:p>
            <a:pPr algn="just"/>
            <a:r>
              <a:rPr lang="es-EC" sz="2000" dirty="0">
                <a:latin typeface="Arial" panose="020B0604020202020204" pitchFamily="34" charset="0"/>
                <a:cs typeface="Arial" panose="020B0604020202020204" pitchFamily="34" charset="0"/>
              </a:rPr>
              <a:t>Es importante indicar que la ejecución del 84</a:t>
            </a:r>
            <a:r>
              <a:rPr lang="es-EC" sz="2000" b="1" dirty="0">
                <a:latin typeface="Arial" panose="020B0604020202020204" pitchFamily="34" charset="0"/>
                <a:cs typeface="Arial" panose="020B0604020202020204" pitchFamily="34" charset="0"/>
              </a:rPr>
              <a:t>.10%</a:t>
            </a:r>
            <a:r>
              <a:rPr lang="es-EC" sz="2000" dirty="0">
                <a:latin typeface="Arial" panose="020B0604020202020204" pitchFamily="34" charset="0"/>
                <a:cs typeface="Arial" panose="020B0604020202020204" pitchFamily="34" charset="0"/>
              </a:rPr>
              <a:t> de los gastos de inversión, se debe a que los anticipos cancelados a contratistas para la ejecución de obras, no se registran presupuestariamente al gasto sino hasta cuando se liquidan las planillas de avance de obra y actas de entrega recepción provisional.</a:t>
            </a:r>
          </a:p>
        </p:txBody>
      </p:sp>
    </p:spTree>
    <p:extLst>
      <p:ext uri="{BB962C8B-B14F-4D97-AF65-F5344CB8AC3E}">
        <p14:creationId xmlns:p14="http://schemas.microsoft.com/office/powerpoint/2010/main" val="2373702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4909" y="560939"/>
            <a:ext cx="9296399" cy="9893799"/>
          </a:xfrm>
          <a:prstGeom prst="rect">
            <a:avLst/>
          </a:prstGeom>
        </p:spPr>
        <p:txBody>
          <a:bodyPr wrap="square">
            <a:spAutoFit/>
          </a:bodyPr>
          <a:lstStyle/>
          <a:p>
            <a:pPr algn="ctr">
              <a:lnSpc>
                <a:spcPct val="106000"/>
              </a:lnSpc>
              <a:spcAft>
                <a:spcPts val="0"/>
              </a:spcAft>
              <a:tabLst>
                <a:tab pos="272415" algn="l"/>
              </a:tabLst>
            </a:pPr>
            <a:r>
              <a:rPr lang="es-EC" sz="2800" b="1" spc="15" dirty="0">
                <a:solidFill>
                  <a:schemeClr val="accent2"/>
                </a:solidFill>
                <a:latin typeface="Arial" panose="020B0604020202020204" pitchFamily="34" charset="0"/>
                <a:ea typeface="Calibri" panose="020F0502020204030204" pitchFamily="34" charset="0"/>
                <a:cs typeface="Arial" panose="020B0604020202020204" pitchFamily="34" charset="0"/>
              </a:rPr>
              <a:t>CONCLUSION:</a:t>
            </a:r>
          </a:p>
          <a:p>
            <a:pPr algn="just">
              <a:lnSpc>
                <a:spcPct val="106000"/>
              </a:lnSpc>
              <a:spcAft>
                <a:spcPts val="0"/>
              </a:spcAft>
              <a:tabLst>
                <a:tab pos="272415" algn="l"/>
              </a:tabLst>
            </a:pPr>
            <a:endParaRPr lang="es-EC"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r>
              <a:rPr lang="es-EC" spc="15" dirty="0">
                <a:latin typeface="Arial" panose="020B0604020202020204" pitchFamily="34" charset="0"/>
                <a:ea typeface="Calibri" panose="020F0502020204030204" pitchFamily="34" charset="0"/>
                <a:cs typeface="Arial" panose="020B0604020202020204" pitchFamily="34" charset="0"/>
              </a:rPr>
              <a:t>Durante el periodo fiscal 2023 se ha determinado una recaudación de un </a:t>
            </a:r>
            <a:r>
              <a:rPr lang="es-EC" b="1" spc="15" dirty="0">
                <a:latin typeface="Arial" panose="020B0604020202020204" pitchFamily="34" charset="0"/>
                <a:ea typeface="Calibri" panose="020F0502020204030204" pitchFamily="34" charset="0"/>
                <a:cs typeface="Arial" panose="020B0604020202020204" pitchFamily="34" charset="0"/>
              </a:rPr>
              <a:t>75,40 %</a:t>
            </a:r>
            <a:r>
              <a:rPr lang="es-EC" spc="15" dirty="0">
                <a:latin typeface="Arial" panose="020B0604020202020204" pitchFamily="34" charset="0"/>
                <a:ea typeface="Calibri" panose="020F0502020204030204" pitchFamily="34" charset="0"/>
                <a:cs typeface="Arial" panose="020B0604020202020204" pitchFamily="34" charset="0"/>
              </a:rPr>
              <a:t>, recursos que nos han permitido ejecutar los gastos programados, no en su totalidad, pero en cifras aceptables.</a:t>
            </a:r>
            <a:endParaRPr lang="es-EC" dirty="0">
              <a:latin typeface="Arial" panose="020B0604020202020204" pitchFamily="34" charset="0"/>
              <a:ea typeface="Calibri" panose="020F0502020204030204" pitchFamily="34" charset="0"/>
              <a:cs typeface="Arial" panose="020B0604020202020204" pitchFamily="34" charset="0"/>
            </a:endParaRPr>
          </a:p>
          <a:p>
            <a:pPr algn="just">
              <a:lnSpc>
                <a:spcPct val="106000"/>
              </a:lnSpc>
              <a:spcAft>
                <a:spcPts val="0"/>
              </a:spcAft>
              <a:tabLst>
                <a:tab pos="272415" algn="l"/>
              </a:tabLst>
            </a:pPr>
            <a:endParaRPr lang="es-MX" spc="15" dirty="0">
              <a:latin typeface="Arial" panose="020B0604020202020204" pitchFamily="34" charset="0"/>
              <a:ea typeface="Calibri" panose="020F0502020204030204" pitchFamily="34" charset="0"/>
              <a:cs typeface="Arial" panose="020B0604020202020204" pitchFamily="34" charset="0"/>
            </a:endParaRPr>
          </a:p>
          <a:p>
            <a:pPr algn="just">
              <a:lnSpc>
                <a:spcPct val="106000"/>
              </a:lnSpc>
              <a:spcAft>
                <a:spcPts val="0"/>
              </a:spcAft>
              <a:tabLst>
                <a:tab pos="272415" algn="l"/>
              </a:tabLst>
            </a:pPr>
            <a:r>
              <a:rPr lang="es-MX" spc="15" dirty="0">
                <a:latin typeface="Arial" panose="020B0604020202020204" pitchFamily="34" charset="0"/>
                <a:ea typeface="Calibri" panose="020F0502020204030204" pitchFamily="34" charset="0"/>
                <a:cs typeface="Arial" panose="020B0604020202020204" pitchFamily="34" charset="0"/>
              </a:rPr>
              <a:t>La ejecución de los gastos programados es de US$ 14.890.251,03  del valor estimado que fue de $ 17.336.265,07, quedando por ejecutar $ 2.446.014,04. dando como resultado una EJECUCION TOTAL DEL PRESUPUESTO MUNICIPAL 2023 de un </a:t>
            </a:r>
            <a:r>
              <a:rPr lang="es-MX" b="1" spc="15" dirty="0">
                <a:latin typeface="Arial" panose="020B0604020202020204" pitchFamily="34" charset="0"/>
                <a:ea typeface="Calibri" panose="020F0502020204030204" pitchFamily="34" charset="0"/>
                <a:cs typeface="Arial" panose="020B0604020202020204" pitchFamily="34" charset="0"/>
              </a:rPr>
              <a:t>87%</a:t>
            </a:r>
            <a:r>
              <a:rPr lang="es-MX" spc="15" dirty="0">
                <a:latin typeface="Arial" panose="020B0604020202020204" pitchFamily="34" charset="0"/>
                <a:ea typeface="Calibri" panose="020F0502020204030204" pitchFamily="34" charset="0"/>
                <a:cs typeface="Arial" panose="020B0604020202020204" pitchFamily="34" charset="0"/>
              </a:rPr>
              <a:t>.</a:t>
            </a:r>
          </a:p>
          <a:p>
            <a:pPr algn="just">
              <a:lnSpc>
                <a:spcPct val="106000"/>
              </a:lnSpc>
              <a:spcAft>
                <a:spcPts val="0"/>
              </a:spcAft>
              <a:tabLst>
                <a:tab pos="272415" algn="l"/>
              </a:tabLst>
            </a:pPr>
            <a:endParaRPr lang="es-MX" spc="15" dirty="0">
              <a:latin typeface="Arial" panose="020B0604020202020204" pitchFamily="34" charset="0"/>
              <a:ea typeface="Calibri" panose="020F0502020204030204" pitchFamily="34" charset="0"/>
              <a:cs typeface="Arial" panose="020B0604020202020204" pitchFamily="34" charset="0"/>
            </a:endParaRPr>
          </a:p>
          <a:p>
            <a:pPr algn="just">
              <a:lnSpc>
                <a:spcPct val="106000"/>
              </a:lnSpc>
              <a:spcAft>
                <a:spcPts val="0"/>
              </a:spcAft>
              <a:tabLst>
                <a:tab pos="272415" algn="l"/>
              </a:tabLst>
            </a:pPr>
            <a:r>
              <a:rPr lang="es-MX" spc="15" dirty="0">
                <a:latin typeface="Arial" panose="020B0604020202020204" pitchFamily="34" charset="0"/>
                <a:ea typeface="Calibri" panose="020F0502020204030204" pitchFamily="34" charset="0"/>
                <a:cs typeface="Arial" panose="020B0604020202020204" pitchFamily="34" charset="0"/>
              </a:rPr>
              <a:t>De acuerdo al análisis de ejecución presupuestaria se identifica las siguientes causas:</a:t>
            </a:r>
          </a:p>
          <a:p>
            <a:pPr algn="just">
              <a:lnSpc>
                <a:spcPct val="106000"/>
              </a:lnSpc>
              <a:spcAft>
                <a:spcPts val="0"/>
              </a:spcAft>
              <a:tabLst>
                <a:tab pos="272415" algn="l"/>
              </a:tabLst>
            </a:pPr>
            <a:endParaRPr lang="es-MX" spc="15" dirty="0">
              <a:latin typeface="Arial" panose="020B0604020202020204" pitchFamily="34" charset="0"/>
              <a:ea typeface="Calibri" panose="020F0502020204030204" pitchFamily="34" charset="0"/>
              <a:cs typeface="Arial" panose="020B0604020202020204" pitchFamily="34" charset="0"/>
            </a:endParaRPr>
          </a:p>
          <a:p>
            <a:pPr marL="342900" indent="-342900" algn="just">
              <a:lnSpc>
                <a:spcPct val="106000"/>
              </a:lnSpc>
              <a:spcAft>
                <a:spcPts val="0"/>
              </a:spcAft>
              <a:buFont typeface="Wingdings" panose="05000000000000000000" pitchFamily="2" charset="2"/>
              <a:buChar char="Ø"/>
              <a:tabLst>
                <a:tab pos="272415" algn="l"/>
              </a:tabLst>
            </a:pPr>
            <a:r>
              <a:rPr lang="es-MX" spc="15" dirty="0">
                <a:latin typeface="Arial" panose="020B0604020202020204" pitchFamily="34" charset="0"/>
                <a:ea typeface="Calibri" panose="020F0502020204030204" pitchFamily="34" charset="0"/>
                <a:cs typeface="Arial" panose="020B0604020202020204" pitchFamily="34" charset="0"/>
              </a:rPr>
              <a:t>Disminución de asignaciones mensuales.</a:t>
            </a:r>
          </a:p>
          <a:p>
            <a:pPr marL="342900" indent="-342900" algn="just">
              <a:lnSpc>
                <a:spcPct val="106000"/>
              </a:lnSpc>
              <a:spcAft>
                <a:spcPts val="0"/>
              </a:spcAft>
              <a:buFont typeface="Wingdings" panose="05000000000000000000" pitchFamily="2" charset="2"/>
              <a:buChar char="Ø"/>
              <a:tabLst>
                <a:tab pos="272415" algn="l"/>
              </a:tabLst>
            </a:pPr>
            <a:r>
              <a:rPr lang="es-MX" spc="15" dirty="0">
                <a:latin typeface="Arial" panose="020B0604020202020204" pitchFamily="34" charset="0"/>
                <a:ea typeface="Calibri" panose="020F0502020204030204" pitchFamily="34" charset="0"/>
                <a:cs typeface="Arial" panose="020B0604020202020204" pitchFamily="34" charset="0"/>
              </a:rPr>
              <a:t>Retraso de las asignaciones mensuales por parte de Gobierno Central.</a:t>
            </a:r>
          </a:p>
          <a:p>
            <a:pPr marL="342900" indent="-342900" algn="just">
              <a:lnSpc>
                <a:spcPct val="106000"/>
              </a:lnSpc>
              <a:spcAft>
                <a:spcPts val="0"/>
              </a:spcAft>
              <a:buFont typeface="Wingdings" panose="05000000000000000000" pitchFamily="2" charset="2"/>
              <a:buChar char="Ø"/>
              <a:tabLst>
                <a:tab pos="272415" algn="l"/>
              </a:tabLst>
            </a:pPr>
            <a:r>
              <a:rPr lang="es-MX" spc="15" dirty="0">
                <a:latin typeface="Arial" panose="020B0604020202020204" pitchFamily="34" charset="0"/>
                <a:ea typeface="Calibri" panose="020F0502020204030204" pitchFamily="34" charset="0"/>
                <a:cs typeface="Arial" panose="020B0604020202020204" pitchFamily="34" charset="0"/>
              </a:rPr>
              <a:t>Poca cultura tributaria por parte de la ciudadanía</a:t>
            </a:r>
          </a:p>
          <a:p>
            <a:pPr marL="342900" indent="-342900" algn="just">
              <a:lnSpc>
                <a:spcPct val="106000"/>
              </a:lnSpc>
              <a:spcAft>
                <a:spcPts val="0"/>
              </a:spcAft>
              <a:buFont typeface="Wingdings" panose="05000000000000000000" pitchFamily="2" charset="2"/>
              <a:buChar char="Ø"/>
              <a:tabLst>
                <a:tab pos="272415" algn="l"/>
              </a:tabLst>
            </a:pPr>
            <a:endParaRPr lang="es-MX" spc="15" dirty="0">
              <a:latin typeface="Arial" panose="020B0604020202020204" pitchFamily="34" charset="0"/>
              <a:ea typeface="Calibri" panose="020F0502020204030204" pitchFamily="34" charset="0"/>
              <a:cs typeface="Arial" panose="020B0604020202020204" pitchFamily="34" charset="0"/>
            </a:endParaRPr>
          </a:p>
          <a:p>
            <a:pPr marL="342900" indent="-342900" algn="just">
              <a:lnSpc>
                <a:spcPct val="106000"/>
              </a:lnSpc>
              <a:spcAft>
                <a:spcPts val="0"/>
              </a:spcAft>
              <a:buFont typeface="Wingdings" panose="05000000000000000000" pitchFamily="2" charset="2"/>
              <a:buChar char="Ø"/>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6000"/>
              </a:lnSpc>
              <a:spcAft>
                <a:spcPts val="0"/>
              </a:spcAft>
              <a:buFont typeface="Wingdings" panose="05000000000000000000" pitchFamily="2" charset="2"/>
              <a:buChar char="Ø"/>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endParaRPr lang="es-MX" sz="2400" spc="15"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6000"/>
              </a:lnSpc>
              <a:spcAft>
                <a:spcPts val="0"/>
              </a:spcAft>
              <a:tabLst>
                <a:tab pos="272415" algn="l"/>
              </a:tabLst>
            </a:pPr>
            <a:r>
              <a:rPr lang="es-EC" sz="2400" b="1" spc="15" dirty="0">
                <a:latin typeface="Times New Roman" panose="02020603050405020304" pitchFamily="18" charset="0"/>
                <a:ea typeface="Calibri" panose="020F0502020204030204" pitchFamily="34" charset="0"/>
                <a:cs typeface="Times New Roman" panose="02020603050405020304" pitchFamily="18" charset="0"/>
              </a:rPr>
              <a:t> </a:t>
            </a:r>
            <a:endParaRPr lang="es-EC"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9150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4520519" y="2969810"/>
            <a:ext cx="5095798" cy="1938992"/>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ctr"/>
            <a:r>
              <a:rPr lang="es-EC" sz="4000" dirty="0">
                <a:solidFill>
                  <a:srgbClr val="0B5029"/>
                </a:solidFill>
                <a:latin typeface="Arial Black" panose="020B0A04020102020204" pitchFamily="34" charset="0"/>
              </a:rPr>
              <a:t>DIRECCIÓN DE OBRAS PÚBLICAS</a:t>
            </a: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2252274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06381" y="117579"/>
            <a:ext cx="9315058" cy="1325563"/>
          </a:xfrm>
        </p:spPr>
        <p:style>
          <a:lnRef idx="2">
            <a:schemeClr val="accent1"/>
          </a:lnRef>
          <a:fillRef idx="1">
            <a:schemeClr val="lt1"/>
          </a:fillRef>
          <a:effectRef idx="0">
            <a:schemeClr val="accent1"/>
          </a:effectRef>
          <a:fontRef idx="minor">
            <a:schemeClr val="dk1"/>
          </a:fontRef>
        </p:style>
        <p:txBody>
          <a:bodyPr>
            <a:normAutofit/>
          </a:bodyPr>
          <a:lstStyle/>
          <a:p>
            <a:pPr algn="just"/>
            <a:r>
              <a:rPr lang="es-ES" sz="1600" b="1" dirty="0">
                <a:solidFill>
                  <a:srgbClr val="FF0000"/>
                </a:solidFill>
                <a:latin typeface="Arial" panose="020B0604020202020204" pitchFamily="34" charset="0"/>
                <a:cs typeface="Arial" panose="020B0604020202020204" pitchFamily="34" charset="0"/>
              </a:rPr>
              <a:t>CONSTRUCCIÓN ACERAS Y BORDILLOS EN EL RECINTO MACUL</a:t>
            </a:r>
            <a:r>
              <a:rPr lang="es-ES" sz="1600" b="1" dirty="0">
                <a:latin typeface="Arial" panose="020B0604020202020204" pitchFamily="34" charset="0"/>
                <a:cs typeface="Arial" panose="020B0604020202020204" pitchFamily="34" charset="0"/>
              </a:rPr>
              <a:t>; CONSTRUCCIÓN E INSTALACIÓN DE LETRAS CORPÓREAS EN LOS RECINTOS: MACUL, PAVANA, MATECITO, CLARISA Y ANTONIO SOTOMAYOR PERTENECIENTE A LA PARROQUIA ANTONIO SOTOMAYOR DEL CANTÓN VINCES, PROVINCIA DE LOS RÍOS 83149.34</a:t>
            </a:r>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4151" y="1525252"/>
            <a:ext cx="3324463" cy="2146416"/>
          </a:xfr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9277" y="1536718"/>
            <a:ext cx="3021828" cy="1975935"/>
          </a:xfrm>
          <a:prstGeom prst="rect">
            <a:avLst/>
          </a:prstGeom>
        </p:spPr>
      </p:pic>
      <p:pic>
        <p:nvPicPr>
          <p:cNvPr id="6" name="Imagen 5"/>
          <p:cNvPicPr>
            <a:picLocks noChangeAspect="1"/>
          </p:cNvPicPr>
          <p:nvPr/>
        </p:nvPicPr>
        <p:blipFill rotWithShape="1">
          <a:blip r:embed="rId4" cstate="print">
            <a:extLst>
              <a:ext uri="{28A0092B-C50C-407E-A947-70E740481C1C}">
                <a14:useLocalDpi xmlns:a14="http://schemas.microsoft.com/office/drawing/2010/main" val="0"/>
              </a:ext>
            </a:extLst>
          </a:blip>
          <a:srcRect t="17162" b="44994"/>
          <a:stretch/>
        </p:blipFill>
        <p:spPr>
          <a:xfrm>
            <a:off x="8156546" y="1706619"/>
            <a:ext cx="3534879" cy="1783681"/>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4150" y="3979489"/>
            <a:ext cx="3324463" cy="2730800"/>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06089" y="3771177"/>
            <a:ext cx="3021828" cy="2789607"/>
          </a:xfrm>
          <a:prstGeom prst="rect">
            <a:avLst/>
          </a:prstGeom>
        </p:spPr>
      </p:pic>
      <p:pic>
        <p:nvPicPr>
          <p:cNvPr id="9" name="Imagen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56546" y="3903282"/>
            <a:ext cx="3364894" cy="2807007"/>
          </a:xfrm>
          <a:prstGeom prst="rect">
            <a:avLst/>
          </a:prstGeom>
        </p:spPr>
      </p:pic>
      <p:pic>
        <p:nvPicPr>
          <p:cNvPr id="11" name="Imagen 10" descr="G:\1 ADMINISTRACION 2019 - 2023\2 LOGOS ADMINISTRACION 2019 - 2023\IMAGEN COORPORATIVA\1 LINEA GRAFICA 2023 - 2027\HOJAS MEMBRETADAS EN WORD 2023-2027 ok\DIRECCIÓN DE PLANIFICACIÓN-01.jpg"/>
          <p:cNvPicPr/>
          <p:nvPr/>
        </p:nvPicPr>
        <p:blipFill rotWithShape="1">
          <a:blip r:embed="rId8" cstate="print">
            <a:extLst>
              <a:ext uri="{28A0092B-C50C-407E-A947-70E740481C1C}">
                <a14:useLocalDpi xmlns:a14="http://schemas.microsoft.com/office/drawing/2010/main" val="0"/>
              </a:ext>
            </a:extLst>
          </a:blip>
          <a:srcRect l="3027" t="2229" r="70496" b="87091"/>
          <a:stretch/>
        </p:blipFill>
        <p:spPr bwMode="auto">
          <a:xfrm>
            <a:off x="0" y="0"/>
            <a:ext cx="1943344" cy="12819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69436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59591" y="309614"/>
            <a:ext cx="9144000" cy="662939"/>
          </a:xfrm>
        </p:spPr>
        <p:style>
          <a:lnRef idx="2">
            <a:schemeClr val="accent5"/>
          </a:lnRef>
          <a:fillRef idx="1">
            <a:schemeClr val="lt1"/>
          </a:fillRef>
          <a:effectRef idx="0">
            <a:schemeClr val="accent5"/>
          </a:effectRef>
          <a:fontRef idx="minor">
            <a:schemeClr val="dk1"/>
          </a:fontRef>
        </p:style>
        <p:txBody>
          <a:bodyPr>
            <a:noAutofit/>
          </a:bodyPr>
          <a:lstStyle/>
          <a:p>
            <a:r>
              <a:rPr lang="es-ES" sz="1800" b="1" dirty="0">
                <a:latin typeface="Arial" panose="020B0604020202020204" pitchFamily="34" charset="0"/>
                <a:cs typeface="Arial" panose="020B0604020202020204" pitchFamily="34" charset="0"/>
              </a:rPr>
              <a:t>ADQUISICIÓN DE MATERIAL IMPORTADO (LASTRE) PARA HABILITAR LOS SECTORES EL ARENAL Y LA MINITA, DE LA CIUDAD DE VINCES </a:t>
            </a:r>
          </a:p>
        </p:txBody>
      </p:sp>
      <p:pic>
        <p:nvPicPr>
          <p:cNvPr id="4" name="Imagen 3"/>
          <p:cNvPicPr/>
          <p:nvPr/>
        </p:nvPicPr>
        <p:blipFill rotWithShape="1">
          <a:blip r:embed="rId2">
            <a:extLst>
              <a:ext uri="{BEBA8EAE-BF5A-486C-A8C5-ECC9F3942E4B}">
                <a14:imgProps xmlns:a14="http://schemas.microsoft.com/office/drawing/2010/main">
                  <a14:imgLayer r:embed="rId3">
                    <a14:imgEffect>
                      <a14:brightnessContrast bright="-18000" contrast="41000"/>
                    </a14:imgEffect>
                  </a14:imgLayer>
                </a14:imgProps>
              </a:ext>
            </a:extLst>
          </a:blip>
          <a:srcRect b="8502"/>
          <a:stretch/>
        </p:blipFill>
        <p:spPr bwMode="auto">
          <a:xfrm>
            <a:off x="2259591" y="1136621"/>
            <a:ext cx="3557532" cy="3033100"/>
          </a:xfrm>
          <a:prstGeom prst="rect">
            <a:avLst/>
          </a:prstGeom>
          <a:ln>
            <a:noFill/>
          </a:ln>
          <a:extLst>
            <a:ext uri="{53640926-AAD7-44D8-BBD7-CCE9431645EC}">
              <a14:shadowObscured xmlns:a14="http://schemas.microsoft.com/office/drawing/2010/main"/>
            </a:ext>
          </a:extLst>
        </p:spPr>
      </p:pic>
      <p:pic>
        <p:nvPicPr>
          <p:cNvPr id="5" name="Imagen 4"/>
          <p:cNvPicPr/>
          <p:nvPr/>
        </p:nvPicPr>
        <p:blipFill rotWithShape="1">
          <a:blip r:embed="rId4"/>
          <a:srcRect t="35383" r="13582"/>
          <a:stretch/>
        </p:blipFill>
        <p:spPr bwMode="auto">
          <a:xfrm>
            <a:off x="6985469" y="1136621"/>
            <a:ext cx="3874789" cy="3033100"/>
          </a:xfrm>
          <a:prstGeom prst="rect">
            <a:avLst/>
          </a:prstGeom>
          <a:ln>
            <a:noFill/>
          </a:ln>
          <a:extLst>
            <a:ext uri="{53640926-AAD7-44D8-BBD7-CCE9431645EC}">
              <a14:shadowObscured xmlns:a14="http://schemas.microsoft.com/office/drawing/2010/main"/>
            </a:ext>
          </a:extLst>
        </p:spPr>
      </p:pic>
      <p:pic>
        <p:nvPicPr>
          <p:cNvPr id="6" name="Imagen 5"/>
          <p:cNvPicPr/>
          <p:nvPr/>
        </p:nvPicPr>
        <p:blipFill rotWithShape="1">
          <a:blip r:embed="rId5"/>
          <a:srcRect b="40585"/>
          <a:stretch/>
        </p:blipFill>
        <p:spPr bwMode="auto">
          <a:xfrm>
            <a:off x="4757439" y="4333789"/>
            <a:ext cx="3148605" cy="2524211"/>
          </a:xfrm>
          <a:prstGeom prst="rect">
            <a:avLst/>
          </a:prstGeom>
          <a:ln>
            <a:noFill/>
          </a:ln>
          <a:extLst>
            <a:ext uri="{53640926-AAD7-44D8-BBD7-CCE9431645EC}">
              <a14:shadowObscured xmlns:a14="http://schemas.microsoft.com/office/drawing/2010/main"/>
            </a:ext>
          </a:extLst>
        </p:spPr>
      </p:pic>
      <p:pic>
        <p:nvPicPr>
          <p:cNvPr id="7" name="Imagen 6" descr="G:\1 ADMINISTRACION 2019 - 2023\2 LOGOS ADMINISTRACION 2019 - 2023\IMAGEN COORPORATIVA\1 LINEA GRAFICA 2023 - 2027\HOJAS MEMBRETADAS EN WORD 2023-2027 ok\DIRECCIÓN DE PLANIFICACIÓN-01.jpg"/>
          <p:cNvPicPr/>
          <p:nvPr/>
        </p:nvPicPr>
        <p:blipFill rotWithShape="1">
          <a:blip r:embed="rId6" cstate="print">
            <a:extLst>
              <a:ext uri="{28A0092B-C50C-407E-A947-70E740481C1C}">
                <a14:useLocalDpi xmlns:a14="http://schemas.microsoft.com/office/drawing/2010/main" val="0"/>
              </a:ext>
            </a:extLst>
          </a:blip>
          <a:srcRect l="3027" t="2229" r="70496" b="87091"/>
          <a:stretch/>
        </p:blipFill>
        <p:spPr bwMode="auto">
          <a:xfrm>
            <a:off x="0" y="0"/>
            <a:ext cx="1943344" cy="128190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2710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0547" y="133350"/>
            <a:ext cx="10515600" cy="817145"/>
          </a:xfrm>
        </p:spPr>
        <p:style>
          <a:lnRef idx="2">
            <a:schemeClr val="accent3">
              <a:shade val="50000"/>
            </a:schemeClr>
          </a:lnRef>
          <a:fillRef idx="1">
            <a:schemeClr val="accent3"/>
          </a:fillRef>
          <a:effectRef idx="0">
            <a:schemeClr val="accent3"/>
          </a:effectRef>
          <a:fontRef idx="minor">
            <a:schemeClr val="lt1"/>
          </a:fontRef>
        </p:style>
        <p:txBody>
          <a:bodyPr>
            <a:noAutofit/>
          </a:bodyPr>
          <a:lstStyle/>
          <a:p>
            <a:pPr algn="just"/>
            <a:r>
              <a:rPr lang="es-ES" sz="1800" b="1" dirty="0">
                <a:solidFill>
                  <a:srgbClr val="FF0000"/>
                </a:solidFill>
                <a:latin typeface="Arial" panose="020B0604020202020204" pitchFamily="34" charset="0"/>
                <a:cs typeface="Arial" panose="020B0604020202020204" pitchFamily="34" charset="0"/>
              </a:rPr>
              <a:t>CONSTRUCCION DE PLAZA COMERCIAL Y PARQUEADEROS </a:t>
            </a:r>
            <a:r>
              <a:rPr lang="es-ES" sz="1800" b="1" dirty="0">
                <a:latin typeface="Arial" panose="020B0604020202020204" pitchFamily="34" charset="0"/>
                <a:cs typeface="Arial" panose="020B0604020202020204" pitchFamily="34" charset="0"/>
              </a:rPr>
              <a:t>PARA LA REVISION VEHICULAR TECNICA EN EL SECTOR LOS MIRTOS DEL CANTON VINCES DE LA PROVINCIA DE LOS RIOS 413719.38</a:t>
            </a:r>
          </a:p>
        </p:txBody>
      </p:sp>
      <p:pic>
        <p:nvPicPr>
          <p:cNvPr id="4" name="Marcador de contenido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b="6907"/>
          <a:stretch/>
        </p:blipFill>
        <p:spPr>
          <a:xfrm>
            <a:off x="178399" y="1180096"/>
            <a:ext cx="3310387" cy="2575977"/>
          </a:xfrm>
        </p:spPr>
      </p:pic>
      <p:pic>
        <p:nvPicPr>
          <p:cNvPr id="5" name="Imagen 4"/>
          <p:cNvPicPr>
            <a:picLocks noChangeAspect="1"/>
          </p:cNvPicPr>
          <p:nvPr/>
        </p:nvPicPr>
        <p:blipFill rotWithShape="1">
          <a:blip r:embed="rId3" cstate="print">
            <a:extLst>
              <a:ext uri="{28A0092B-C50C-407E-A947-70E740481C1C}">
                <a14:useLocalDpi xmlns:a14="http://schemas.microsoft.com/office/drawing/2010/main" val="0"/>
              </a:ext>
            </a:extLst>
          </a:blip>
          <a:srcRect b="18703"/>
          <a:stretch/>
        </p:blipFill>
        <p:spPr>
          <a:xfrm>
            <a:off x="3998642" y="1180096"/>
            <a:ext cx="3682318" cy="2575977"/>
          </a:xfrm>
          <a:prstGeom prst="rect">
            <a:avLst/>
          </a:prstGeom>
        </p:spPr>
      </p:pic>
      <p:pic>
        <p:nvPicPr>
          <p:cNvPr id="6" name="Imagen 5"/>
          <p:cNvPicPr>
            <a:picLocks noChangeAspect="1"/>
          </p:cNvPicPr>
          <p:nvPr/>
        </p:nvPicPr>
        <p:blipFill rotWithShape="1">
          <a:blip r:embed="rId4" cstate="print">
            <a:extLst>
              <a:ext uri="{28A0092B-C50C-407E-A947-70E740481C1C}">
                <a14:useLocalDpi xmlns:a14="http://schemas.microsoft.com/office/drawing/2010/main" val="0"/>
              </a:ext>
            </a:extLst>
          </a:blip>
          <a:srcRect b="7793"/>
          <a:stretch/>
        </p:blipFill>
        <p:spPr>
          <a:xfrm>
            <a:off x="7820597" y="1180097"/>
            <a:ext cx="3911857" cy="2575977"/>
          </a:xfrm>
          <a:prstGeom prst="rect">
            <a:avLst/>
          </a:prstGeom>
        </p:spPr>
      </p:pic>
      <p:pic>
        <p:nvPicPr>
          <p:cNvPr id="8" name="Imagen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8642" y="4074444"/>
            <a:ext cx="3682318" cy="2575213"/>
          </a:xfrm>
          <a:prstGeom prst="rect">
            <a:avLst/>
          </a:prstGeom>
        </p:spPr>
      </p:pic>
      <p:pic>
        <p:nvPicPr>
          <p:cNvPr id="9" name="Imagen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5755" y="3985677"/>
            <a:ext cx="3731613" cy="2752748"/>
          </a:xfrm>
          <a:prstGeom prst="rect">
            <a:avLst/>
          </a:prstGeom>
        </p:spPr>
      </p:pic>
      <p:pic>
        <p:nvPicPr>
          <p:cNvPr id="10" name="Imagen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8400" y="4074444"/>
            <a:ext cx="3310387" cy="2663981"/>
          </a:xfrm>
          <a:prstGeom prst="rect">
            <a:avLst/>
          </a:prstGeom>
        </p:spPr>
      </p:pic>
    </p:spTree>
    <p:extLst>
      <p:ext uri="{BB962C8B-B14F-4D97-AF65-F5344CB8AC3E}">
        <p14:creationId xmlns:p14="http://schemas.microsoft.com/office/powerpoint/2010/main" val="3011815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
            <a:ext cx="10515600" cy="946484"/>
          </a:xfrm>
        </p:spPr>
        <p:style>
          <a:lnRef idx="2">
            <a:schemeClr val="accent2"/>
          </a:lnRef>
          <a:fillRef idx="1">
            <a:schemeClr val="lt1"/>
          </a:fillRef>
          <a:effectRef idx="0">
            <a:schemeClr val="accent2"/>
          </a:effectRef>
          <a:fontRef idx="minor">
            <a:schemeClr val="dk1"/>
          </a:fontRef>
        </p:style>
        <p:txBody>
          <a:bodyPr>
            <a:noAutofit/>
          </a:bodyPr>
          <a:lstStyle/>
          <a:p>
            <a:r>
              <a:rPr lang="es-ES" sz="1800" b="1" dirty="0">
                <a:latin typeface="Arial" panose="020B0604020202020204" pitchFamily="34" charset="0"/>
                <a:cs typeface="Arial" panose="020B0604020202020204" pitchFamily="34" charset="0"/>
              </a:rPr>
              <a:t>BACHEO, RECAPEO Y CONSTRUCCIÓN DE VARIAS CALLES DENTRO DEL CASCO URBANO DE LA CIUDAD DE VINCES CON PAVIMENTO FLEXIBLE Y ARTICULADO. INCLUYE REDES DE AGUAS SERVIDAS, AGUAS LLUVIAS, BORDILLO CUNETA Y ACERA </a:t>
            </a:r>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48447" y="1195272"/>
            <a:ext cx="2741867" cy="2672765"/>
          </a:xfr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4011" y="1195273"/>
            <a:ext cx="2973730" cy="2672765"/>
          </a:xfrm>
          <a:prstGeom prst="rect">
            <a:avLst/>
          </a:prstGeom>
        </p:spPr>
      </p:pic>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2425" y="1145256"/>
            <a:ext cx="3283959" cy="2672765"/>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0462" y="3976150"/>
            <a:ext cx="2811076" cy="2741173"/>
          </a:xfrm>
          <a:prstGeom prst="rect">
            <a:avLst/>
          </a:prstGeom>
        </p:spPr>
      </p:pic>
    </p:spTree>
    <p:extLst>
      <p:ext uri="{BB962C8B-B14F-4D97-AF65-F5344CB8AC3E}">
        <p14:creationId xmlns:p14="http://schemas.microsoft.com/office/powerpoint/2010/main" val="4132785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26369" y="136795"/>
            <a:ext cx="10515600" cy="697198"/>
          </a:xfrm>
        </p:spPr>
        <p:style>
          <a:lnRef idx="2">
            <a:schemeClr val="accent1"/>
          </a:lnRef>
          <a:fillRef idx="1">
            <a:schemeClr val="lt1"/>
          </a:fillRef>
          <a:effectRef idx="0">
            <a:schemeClr val="accent1"/>
          </a:effectRef>
          <a:fontRef idx="minor">
            <a:schemeClr val="dk1"/>
          </a:fontRef>
        </p:style>
        <p:txBody>
          <a:bodyPr>
            <a:noAutofit/>
          </a:bodyPr>
          <a:lstStyle/>
          <a:p>
            <a:r>
              <a:rPr lang="es-ES" sz="1400" b="1" dirty="0">
                <a:latin typeface="Arial" panose="020B0604020202020204" pitchFamily="34" charset="0"/>
                <a:cs typeface="Arial" panose="020B0604020202020204" pitchFamily="34" charset="0"/>
              </a:rPr>
              <a:t>SERVICIO DE REPARACIÓN Y MANTENIMIENTO DE INSTALACIONES ELÉCTRICAS EN ESPACIOS PÚBLICOS RECREATIVOS DEL CANTÓN VINCES, PROVINCIA DE LOS RÍOS </a:t>
            </a:r>
            <a:br>
              <a:rPr lang="es-ES" sz="1400" dirty="0">
                <a:latin typeface="Arial" panose="020B0604020202020204" pitchFamily="34" charset="0"/>
                <a:cs typeface="Arial" panose="020B0604020202020204" pitchFamily="34" charset="0"/>
              </a:rPr>
            </a:br>
            <a:endParaRPr lang="es-ES" sz="1400" dirty="0">
              <a:latin typeface="Arial" panose="020B0604020202020204" pitchFamily="34" charset="0"/>
              <a:cs typeface="Arial" panose="020B0604020202020204" pitchFamily="34" charset="0"/>
            </a:endParaRPr>
          </a:p>
        </p:txBody>
      </p:sp>
      <p:pic>
        <p:nvPicPr>
          <p:cNvPr id="4" name="Imagen 3"/>
          <p:cNvPicPr/>
          <p:nvPr/>
        </p:nvPicPr>
        <p:blipFill rotWithShape="1">
          <a:blip r:embed="rId2" cstate="print">
            <a:extLst>
              <a:ext uri="{28A0092B-C50C-407E-A947-70E740481C1C}">
                <a14:useLocalDpi xmlns:a14="http://schemas.microsoft.com/office/drawing/2010/main" val="0"/>
              </a:ext>
            </a:extLst>
          </a:blip>
          <a:srcRect t="13710"/>
          <a:stretch/>
        </p:blipFill>
        <p:spPr bwMode="auto">
          <a:xfrm>
            <a:off x="1010227" y="1326288"/>
            <a:ext cx="2200715" cy="2299917"/>
          </a:xfrm>
          <a:prstGeom prst="rect">
            <a:avLst/>
          </a:prstGeom>
          <a:ln>
            <a:noFill/>
          </a:ln>
          <a:extLst>
            <a:ext uri="{53640926-AAD7-44D8-BBD7-CCE9431645EC}">
              <a14:shadowObscured xmlns:a14="http://schemas.microsoft.com/office/drawing/2010/main"/>
            </a:ext>
          </a:extLst>
        </p:spPr>
      </p:pic>
      <p:pic>
        <p:nvPicPr>
          <p:cNvPr id="5" name="Imagen 4"/>
          <p:cNvPicPr/>
          <p:nvPr/>
        </p:nvPicPr>
        <p:blipFill rotWithShape="1">
          <a:blip r:embed="rId3" cstate="print">
            <a:extLst>
              <a:ext uri="{28A0092B-C50C-407E-A947-70E740481C1C}">
                <a14:useLocalDpi xmlns:a14="http://schemas.microsoft.com/office/drawing/2010/main" val="0"/>
              </a:ext>
            </a:extLst>
          </a:blip>
          <a:srcRect t="18744"/>
          <a:stretch/>
        </p:blipFill>
        <p:spPr bwMode="auto">
          <a:xfrm>
            <a:off x="3786101" y="1326288"/>
            <a:ext cx="2137439" cy="2226681"/>
          </a:xfrm>
          <a:prstGeom prst="rect">
            <a:avLst/>
          </a:prstGeom>
          <a:ln>
            <a:noFill/>
          </a:ln>
          <a:extLst>
            <a:ext uri="{53640926-AAD7-44D8-BBD7-CCE9431645EC}">
              <a14:shadowObscured xmlns:a14="http://schemas.microsoft.com/office/drawing/2010/main"/>
            </a:ext>
          </a:extLst>
        </p:spPr>
      </p:pic>
      <p:sp>
        <p:nvSpPr>
          <p:cNvPr id="8" name="Rectángulo 7"/>
          <p:cNvSpPr/>
          <p:nvPr/>
        </p:nvSpPr>
        <p:spPr>
          <a:xfrm>
            <a:off x="2718948" y="882630"/>
            <a:ext cx="947632" cy="306109"/>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nSpc>
                <a:spcPct val="107000"/>
              </a:lnSpc>
              <a:spcAft>
                <a:spcPts val="800"/>
              </a:spcAft>
            </a:pPr>
            <a:r>
              <a:rPr lang="es-ES" sz="1400" dirty="0">
                <a:latin typeface="Arial" panose="020B0604020202020204" pitchFamily="34" charset="0"/>
                <a:ea typeface="Calibri" panose="020F0502020204030204" pitchFamily="34" charset="0"/>
                <a:cs typeface="Arial" panose="020B0604020202020204" pitchFamily="34" charset="0"/>
              </a:rPr>
              <a:t>La Virgen</a:t>
            </a:r>
          </a:p>
        </p:txBody>
      </p:sp>
      <p:sp>
        <p:nvSpPr>
          <p:cNvPr id="9" name="Rectángulo 8"/>
          <p:cNvSpPr/>
          <p:nvPr/>
        </p:nvSpPr>
        <p:spPr>
          <a:xfrm>
            <a:off x="8737449" y="887558"/>
            <a:ext cx="728084" cy="249684"/>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Los Mirtos</a:t>
            </a:r>
          </a:p>
        </p:txBody>
      </p:sp>
      <p:pic>
        <p:nvPicPr>
          <p:cNvPr id="11" name="Imagen 10"/>
          <p:cNvPicPr/>
          <p:nvPr/>
        </p:nvPicPr>
        <p:blipFill>
          <a:blip r:embed="rId4" cstate="print">
            <a:extLst>
              <a:ext uri="{28A0092B-C50C-407E-A947-70E740481C1C}">
                <a14:useLocalDpi xmlns:a14="http://schemas.microsoft.com/office/drawing/2010/main" val="0"/>
              </a:ext>
            </a:extLst>
          </a:blip>
          <a:stretch>
            <a:fillRect/>
          </a:stretch>
        </p:blipFill>
        <p:spPr>
          <a:xfrm>
            <a:off x="7268450" y="1367510"/>
            <a:ext cx="2104174" cy="2309869"/>
          </a:xfrm>
          <a:prstGeom prst="rect">
            <a:avLst/>
          </a:prstGeom>
        </p:spPr>
      </p:pic>
      <p:pic>
        <p:nvPicPr>
          <p:cNvPr id="12" name="Imagen 11"/>
          <p:cNvPicPr/>
          <p:nvPr/>
        </p:nvPicPr>
        <p:blipFill>
          <a:blip r:embed="rId5" cstate="print">
            <a:extLst>
              <a:ext uri="{28A0092B-C50C-407E-A947-70E740481C1C}">
                <a14:useLocalDpi xmlns:a14="http://schemas.microsoft.com/office/drawing/2010/main" val="0"/>
              </a:ext>
            </a:extLst>
          </a:blip>
          <a:stretch>
            <a:fillRect/>
          </a:stretch>
        </p:blipFill>
        <p:spPr>
          <a:xfrm>
            <a:off x="9596657" y="1330892"/>
            <a:ext cx="2233319" cy="2346487"/>
          </a:xfrm>
          <a:prstGeom prst="rect">
            <a:avLst/>
          </a:prstGeom>
        </p:spPr>
      </p:pic>
      <p:sp>
        <p:nvSpPr>
          <p:cNvPr id="13" name="Rectángulo 12"/>
          <p:cNvSpPr/>
          <p:nvPr/>
        </p:nvSpPr>
        <p:spPr>
          <a:xfrm>
            <a:off x="420031" y="3610280"/>
            <a:ext cx="644728" cy="249684"/>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nSpc>
                <a:spcPct val="107000"/>
              </a:lnSpc>
              <a:spcAft>
                <a:spcPts val="800"/>
              </a:spcAft>
            </a:pPr>
            <a:r>
              <a:rPr lang="es-ES" sz="1000" dirty="0" err="1">
                <a:latin typeface="Calibri" panose="020F0502020204030204" pitchFamily="34" charset="0"/>
                <a:ea typeface="Calibri" panose="020F0502020204030204" pitchFamily="34" charset="0"/>
                <a:cs typeface="Times New Roman" panose="02020603050405020304" pitchFamily="18" charset="0"/>
              </a:rPr>
              <a:t>Palmarin</a:t>
            </a:r>
            <a:endParaRPr lang="es-ES" sz="1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4" name="Imagen 13"/>
          <p:cNvPicPr/>
          <p:nvPr/>
        </p:nvPicPr>
        <p:blipFill>
          <a:blip r:embed="rId6" cstate="print">
            <a:extLst>
              <a:ext uri="{28A0092B-C50C-407E-A947-70E740481C1C}">
                <a14:useLocalDpi xmlns:a14="http://schemas.microsoft.com/office/drawing/2010/main" val="0"/>
              </a:ext>
            </a:extLst>
          </a:blip>
          <a:stretch>
            <a:fillRect/>
          </a:stretch>
        </p:blipFill>
        <p:spPr>
          <a:xfrm>
            <a:off x="779585" y="4030279"/>
            <a:ext cx="2149257" cy="2699385"/>
          </a:xfrm>
          <a:prstGeom prst="rect">
            <a:avLst/>
          </a:prstGeom>
        </p:spPr>
      </p:pic>
      <p:sp>
        <p:nvSpPr>
          <p:cNvPr id="16" name="Rectángulo 15"/>
          <p:cNvSpPr/>
          <p:nvPr/>
        </p:nvSpPr>
        <p:spPr>
          <a:xfrm>
            <a:off x="5076940" y="3604145"/>
            <a:ext cx="1418978" cy="249684"/>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Parque Mano del Cacao</a:t>
            </a:r>
          </a:p>
        </p:txBody>
      </p:sp>
      <p:pic>
        <p:nvPicPr>
          <p:cNvPr id="17" name="Imagen 16"/>
          <p:cNvPicPr/>
          <p:nvPr/>
        </p:nvPicPr>
        <p:blipFill>
          <a:blip r:embed="rId7" cstate="print">
            <a:extLst>
              <a:ext uri="{28A0092B-C50C-407E-A947-70E740481C1C}">
                <a14:useLocalDpi xmlns:a14="http://schemas.microsoft.com/office/drawing/2010/main" val="0"/>
              </a:ext>
            </a:extLst>
          </a:blip>
          <a:stretch>
            <a:fillRect/>
          </a:stretch>
        </p:blipFill>
        <p:spPr>
          <a:xfrm>
            <a:off x="5026969" y="4240231"/>
            <a:ext cx="1518920" cy="2553916"/>
          </a:xfrm>
          <a:prstGeom prst="rect">
            <a:avLst/>
          </a:prstGeom>
        </p:spPr>
      </p:pic>
      <p:sp>
        <p:nvSpPr>
          <p:cNvPr id="18" name="Rectángulo 17"/>
          <p:cNvSpPr/>
          <p:nvPr/>
        </p:nvSpPr>
        <p:spPr>
          <a:xfrm>
            <a:off x="8587569" y="3728987"/>
            <a:ext cx="1027845" cy="249684"/>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Barrio El Triunfo</a:t>
            </a:r>
          </a:p>
        </p:txBody>
      </p:sp>
      <p:pic>
        <p:nvPicPr>
          <p:cNvPr id="19" name="Imagen 18"/>
          <p:cNvPicPr/>
          <p:nvPr/>
        </p:nvPicPr>
        <p:blipFill>
          <a:blip r:embed="rId8" cstate="print">
            <a:extLst>
              <a:ext uri="{28A0092B-C50C-407E-A947-70E740481C1C}">
                <a14:useLocalDpi xmlns:a14="http://schemas.microsoft.com/office/drawing/2010/main" val="0"/>
              </a:ext>
            </a:extLst>
          </a:blip>
          <a:stretch>
            <a:fillRect/>
          </a:stretch>
        </p:blipFill>
        <p:spPr>
          <a:xfrm>
            <a:off x="8342031" y="4118501"/>
            <a:ext cx="1518920" cy="2611163"/>
          </a:xfrm>
          <a:prstGeom prst="rect">
            <a:avLst/>
          </a:prstGeom>
        </p:spPr>
      </p:pic>
      <p:pic>
        <p:nvPicPr>
          <p:cNvPr id="20" name="Imagen 19"/>
          <p:cNvPicPr/>
          <p:nvPr/>
        </p:nvPicPr>
        <p:blipFill>
          <a:blip r:embed="rId9" cstate="print">
            <a:extLst>
              <a:ext uri="{28A0092B-C50C-407E-A947-70E740481C1C}">
                <a14:useLocalDpi xmlns:a14="http://schemas.microsoft.com/office/drawing/2010/main" val="0"/>
              </a:ext>
            </a:extLst>
          </a:blip>
          <a:stretch>
            <a:fillRect/>
          </a:stretch>
        </p:blipFill>
        <p:spPr>
          <a:xfrm>
            <a:off x="10323049" y="4304714"/>
            <a:ext cx="1518920" cy="2424950"/>
          </a:xfrm>
          <a:prstGeom prst="rect">
            <a:avLst/>
          </a:prstGeom>
        </p:spPr>
      </p:pic>
    </p:spTree>
    <p:extLst>
      <p:ext uri="{BB962C8B-B14F-4D97-AF65-F5344CB8AC3E}">
        <p14:creationId xmlns:p14="http://schemas.microsoft.com/office/powerpoint/2010/main" val="3340767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70284" y="188663"/>
            <a:ext cx="10515600" cy="558304"/>
          </a:xfrm>
        </p:spPr>
        <p:style>
          <a:lnRef idx="2">
            <a:schemeClr val="accent2"/>
          </a:lnRef>
          <a:fillRef idx="1">
            <a:schemeClr val="lt1"/>
          </a:fillRef>
          <a:effectRef idx="0">
            <a:schemeClr val="accent2"/>
          </a:effectRef>
          <a:fontRef idx="minor">
            <a:schemeClr val="dk1"/>
          </a:fontRef>
        </p:style>
        <p:txBody>
          <a:bodyPr>
            <a:noAutofit/>
          </a:bodyPr>
          <a:lstStyle/>
          <a:p>
            <a:r>
              <a:rPr lang="es-ES" sz="1200" b="1" dirty="0">
                <a:latin typeface="Arial" panose="020B0604020202020204" pitchFamily="34" charset="0"/>
                <a:cs typeface="Arial" panose="020B0604020202020204" pitchFamily="34" charset="0"/>
              </a:rPr>
              <a:t>SERVICIO DE REPARACIÓN Y MANTENIMIENTO DE INSTALACIONES ELÉCTRICAS EN ESPACIOS PÚBLICOS RECREATIVOS DEL CANTÓN VINCES, PROVINCIA DE LOS RÍOS  </a:t>
            </a:r>
            <a:br>
              <a:rPr lang="es-ES" sz="1200" b="1" dirty="0">
                <a:latin typeface="Arial" panose="020B0604020202020204" pitchFamily="34" charset="0"/>
                <a:cs typeface="Arial" panose="020B0604020202020204" pitchFamily="34" charset="0"/>
              </a:rPr>
            </a:br>
            <a:endParaRPr lang="es-ES" sz="1200" b="1" dirty="0">
              <a:latin typeface="Arial" panose="020B0604020202020204" pitchFamily="34" charset="0"/>
              <a:cs typeface="Arial" panose="020B0604020202020204" pitchFamily="34" charset="0"/>
            </a:endParaRPr>
          </a:p>
        </p:txBody>
      </p:sp>
      <p:sp>
        <p:nvSpPr>
          <p:cNvPr id="8" name="Rectángulo 7"/>
          <p:cNvSpPr/>
          <p:nvPr/>
        </p:nvSpPr>
        <p:spPr>
          <a:xfrm>
            <a:off x="2659548" y="1793408"/>
            <a:ext cx="885758" cy="42165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Parque central</a:t>
            </a:r>
          </a:p>
        </p:txBody>
      </p:sp>
      <p:sp>
        <p:nvSpPr>
          <p:cNvPr id="13" name="Rectángulo 12"/>
          <p:cNvSpPr/>
          <p:nvPr/>
        </p:nvSpPr>
        <p:spPr>
          <a:xfrm>
            <a:off x="420031" y="3610280"/>
            <a:ext cx="1225015" cy="256993"/>
          </a:xfrm>
          <a:prstGeom prst="rect">
            <a:avLst/>
          </a:prstGeom>
        </p:spPr>
        <p:txBody>
          <a:bodyPr wrap="non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Malecón Eloy Alfaro</a:t>
            </a:r>
          </a:p>
        </p:txBody>
      </p:sp>
      <p:sp>
        <p:nvSpPr>
          <p:cNvPr id="16" name="Rectángulo 15"/>
          <p:cNvSpPr/>
          <p:nvPr/>
        </p:nvSpPr>
        <p:spPr>
          <a:xfrm>
            <a:off x="5324135" y="3588902"/>
            <a:ext cx="1418978" cy="249684"/>
          </a:xfrm>
          <a:prstGeom prst="rect">
            <a:avLst/>
          </a:prstGeom>
        </p:spPr>
        <p:txBody>
          <a:bodyPr wrap="non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Parque Mano del Cacao</a:t>
            </a:r>
          </a:p>
        </p:txBody>
      </p:sp>
      <p:sp>
        <p:nvSpPr>
          <p:cNvPr id="18" name="Rectángulo 17"/>
          <p:cNvSpPr/>
          <p:nvPr/>
        </p:nvSpPr>
        <p:spPr>
          <a:xfrm>
            <a:off x="7798389" y="3588902"/>
            <a:ext cx="1027845" cy="249684"/>
          </a:xfrm>
          <a:prstGeom prst="rect">
            <a:avLst/>
          </a:prstGeom>
        </p:spPr>
        <p:txBody>
          <a:bodyPr wrap="none">
            <a:spAutoFit/>
          </a:bodyPr>
          <a:lstStyle/>
          <a:p>
            <a:pPr>
              <a:lnSpc>
                <a:spcPct val="107000"/>
              </a:lnSpc>
              <a:spcAft>
                <a:spcPts val="800"/>
              </a:spcAft>
            </a:pPr>
            <a:r>
              <a:rPr lang="es-ES" sz="1000" dirty="0">
                <a:latin typeface="Calibri" panose="020F0502020204030204" pitchFamily="34" charset="0"/>
                <a:ea typeface="Calibri" panose="020F0502020204030204" pitchFamily="34" charset="0"/>
                <a:cs typeface="Times New Roman" panose="02020603050405020304" pitchFamily="18" charset="0"/>
              </a:rPr>
              <a:t>Barrio El Triunfo</a:t>
            </a:r>
          </a:p>
        </p:txBody>
      </p:sp>
      <p:pic>
        <p:nvPicPr>
          <p:cNvPr id="21" name="Imagen 20"/>
          <p:cNvPicPr/>
          <p:nvPr/>
        </p:nvPicPr>
        <p:blipFill>
          <a:blip r:embed="rId2" cstate="print">
            <a:extLst>
              <a:ext uri="{28A0092B-C50C-407E-A947-70E740481C1C}">
                <a14:useLocalDpi xmlns:a14="http://schemas.microsoft.com/office/drawing/2010/main" val="0"/>
              </a:ext>
            </a:extLst>
          </a:blip>
          <a:stretch>
            <a:fillRect/>
          </a:stretch>
        </p:blipFill>
        <p:spPr>
          <a:xfrm>
            <a:off x="420031" y="876995"/>
            <a:ext cx="2026285" cy="2699385"/>
          </a:xfrm>
          <a:prstGeom prst="rect">
            <a:avLst/>
          </a:prstGeom>
        </p:spPr>
      </p:pic>
      <p:pic>
        <p:nvPicPr>
          <p:cNvPr id="22" name="Imagen 21"/>
          <p:cNvPicPr/>
          <p:nvPr/>
        </p:nvPicPr>
        <p:blipFill>
          <a:blip r:embed="rId3" cstate="print">
            <a:extLst>
              <a:ext uri="{28A0092B-C50C-407E-A947-70E740481C1C}">
                <a14:useLocalDpi xmlns:a14="http://schemas.microsoft.com/office/drawing/2010/main" val="0"/>
              </a:ext>
            </a:extLst>
          </a:blip>
          <a:stretch>
            <a:fillRect/>
          </a:stretch>
        </p:blipFill>
        <p:spPr>
          <a:xfrm>
            <a:off x="3850035" y="936183"/>
            <a:ext cx="1518920" cy="2699385"/>
          </a:xfrm>
          <a:prstGeom prst="rect">
            <a:avLst/>
          </a:prstGeom>
        </p:spPr>
      </p:pic>
      <p:pic>
        <p:nvPicPr>
          <p:cNvPr id="23" name="Imagen 22"/>
          <p:cNvPicPr/>
          <p:nvPr/>
        </p:nvPicPr>
        <p:blipFill rotWithShape="1">
          <a:blip r:embed="rId4" cstate="print">
            <a:extLst>
              <a:ext uri="{28A0092B-C50C-407E-A947-70E740481C1C}">
                <a14:useLocalDpi xmlns:a14="http://schemas.microsoft.com/office/drawing/2010/main" val="0"/>
              </a:ext>
            </a:extLst>
          </a:blip>
          <a:srcRect l="13700" r="10457"/>
          <a:stretch/>
        </p:blipFill>
        <p:spPr bwMode="auto">
          <a:xfrm>
            <a:off x="8062235" y="951564"/>
            <a:ext cx="3638550" cy="2698750"/>
          </a:xfrm>
          <a:prstGeom prst="rect">
            <a:avLst/>
          </a:prstGeom>
          <a:ln>
            <a:noFill/>
          </a:ln>
          <a:extLst>
            <a:ext uri="{53640926-AAD7-44D8-BBD7-CCE9431645EC}">
              <a14:shadowObscured xmlns:a14="http://schemas.microsoft.com/office/drawing/2010/main"/>
            </a:ext>
          </a:extLst>
        </p:spPr>
      </p:pic>
      <p:pic>
        <p:nvPicPr>
          <p:cNvPr id="24" name="Imagen 23"/>
          <p:cNvPicPr/>
          <p:nvPr/>
        </p:nvPicPr>
        <p:blipFill>
          <a:blip r:embed="rId5" cstate="print">
            <a:extLst>
              <a:ext uri="{28A0092B-C50C-407E-A947-70E740481C1C}">
                <a14:useLocalDpi xmlns:a14="http://schemas.microsoft.com/office/drawing/2010/main" val="0"/>
              </a:ext>
            </a:extLst>
          </a:blip>
          <a:stretch>
            <a:fillRect/>
          </a:stretch>
        </p:blipFill>
        <p:spPr>
          <a:xfrm>
            <a:off x="238141" y="4027803"/>
            <a:ext cx="2699385" cy="2699385"/>
          </a:xfrm>
          <a:prstGeom prst="rect">
            <a:avLst/>
          </a:prstGeom>
        </p:spPr>
      </p:pic>
      <p:pic>
        <p:nvPicPr>
          <p:cNvPr id="25" name="Imagen 24"/>
          <p:cNvPicPr/>
          <p:nvPr/>
        </p:nvPicPr>
        <p:blipFill>
          <a:blip r:embed="rId6" cstate="print">
            <a:extLst>
              <a:ext uri="{28A0092B-C50C-407E-A947-70E740481C1C}">
                <a14:useLocalDpi xmlns:a14="http://schemas.microsoft.com/office/drawing/2010/main" val="0"/>
              </a:ext>
            </a:extLst>
          </a:blip>
          <a:stretch>
            <a:fillRect/>
          </a:stretch>
        </p:blipFill>
        <p:spPr>
          <a:xfrm>
            <a:off x="3545305" y="4027802"/>
            <a:ext cx="2026285" cy="2699385"/>
          </a:xfrm>
          <a:prstGeom prst="rect">
            <a:avLst/>
          </a:prstGeom>
        </p:spPr>
      </p:pic>
      <p:pic>
        <p:nvPicPr>
          <p:cNvPr id="26" name="Imagen 25"/>
          <p:cNvPicPr/>
          <p:nvPr/>
        </p:nvPicPr>
        <p:blipFill>
          <a:blip r:embed="rId7" cstate="print">
            <a:extLst>
              <a:ext uri="{28A0092B-C50C-407E-A947-70E740481C1C}">
                <a14:useLocalDpi xmlns:a14="http://schemas.microsoft.com/office/drawing/2010/main" val="0"/>
              </a:ext>
            </a:extLst>
          </a:blip>
          <a:stretch>
            <a:fillRect/>
          </a:stretch>
        </p:blipFill>
        <p:spPr>
          <a:xfrm>
            <a:off x="6844059" y="4027802"/>
            <a:ext cx="2026285" cy="2699385"/>
          </a:xfrm>
          <a:prstGeom prst="rect">
            <a:avLst/>
          </a:prstGeom>
        </p:spPr>
      </p:pic>
    </p:spTree>
    <p:extLst>
      <p:ext uri="{BB962C8B-B14F-4D97-AF65-F5344CB8AC3E}">
        <p14:creationId xmlns:p14="http://schemas.microsoft.com/office/powerpoint/2010/main" val="1120996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sz="1400" b="1" dirty="0">
                <a:latin typeface="Arial" panose="020B0604020202020204" pitchFamily="34" charset="0"/>
                <a:cs typeface="Arial" panose="020B0604020202020204" pitchFamily="34" charset="0"/>
              </a:rPr>
              <a:t>SERVICIO DE ALQUILER DE EXCAVADORA DE ORUGA PARA REALIZAR TRABAJOS DE DESAZOLVE, LIMPIEZA DE ESTEROS, CANALES Y CONSTRUCCION DE ALBARRADAS EN EL CANTON VINCES, PROVINCIA DE LOS RIOS  </a:t>
            </a:r>
          </a:p>
        </p:txBody>
      </p:sp>
      <p:pic>
        <p:nvPicPr>
          <p:cNvPr id="4" name="Marcador de contenido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3364" y="1425031"/>
            <a:ext cx="1481154" cy="2633164"/>
          </a:xfr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9354" y="1425031"/>
            <a:ext cx="2569029" cy="1926772"/>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1599" y="1425031"/>
            <a:ext cx="2569029" cy="1926772"/>
          </a:xfrm>
          <a:prstGeom prst="rect">
            <a:avLst/>
          </a:prstGeom>
        </p:spPr>
      </p:pic>
      <p:pic>
        <p:nvPicPr>
          <p:cNvPr id="7" name="Imagen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74899" y="1425031"/>
            <a:ext cx="1974873" cy="2633164"/>
          </a:xfrm>
          <a:prstGeom prst="rect">
            <a:avLst/>
          </a:prstGeom>
        </p:spPr>
      </p:pic>
      <p:pic>
        <p:nvPicPr>
          <p:cNvPr id="8" name="Imagen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19354" y="3672042"/>
            <a:ext cx="4659086" cy="2201418"/>
          </a:xfrm>
          <a:prstGeom prst="rect">
            <a:avLst/>
          </a:prstGeom>
        </p:spPr>
      </p:pic>
    </p:spTree>
    <p:extLst>
      <p:ext uri="{BB962C8B-B14F-4D97-AF65-F5344CB8AC3E}">
        <p14:creationId xmlns:p14="http://schemas.microsoft.com/office/powerpoint/2010/main" val="389457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81742" y="190954"/>
            <a:ext cx="10515600" cy="331561"/>
          </a:xfrm>
        </p:spPr>
        <p:txBody>
          <a:bodyPr>
            <a:noAutofit/>
          </a:bodyPr>
          <a:lstStyle/>
          <a:p>
            <a:r>
              <a:rPr lang="es-ES" sz="1400" b="1" dirty="0">
                <a:latin typeface="Arial" panose="020B0604020202020204" pitchFamily="34" charset="0"/>
                <a:cs typeface="Arial" panose="020B0604020202020204" pitchFamily="34" charset="0"/>
              </a:rPr>
              <a:t>CONSTRUCCIÓN Y REPARACIÓN DE TENDALES COMUNITARIOS EN VARIOS SECTORES RURALES DEL CANTÓN VINCES, PROVINCIA DE LOS RÍOS </a:t>
            </a:r>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8870" y="1581786"/>
            <a:ext cx="2359876" cy="1771014"/>
          </a:xfr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4126" y="1581785"/>
            <a:ext cx="2361353" cy="1771015"/>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7286" y="1581784"/>
            <a:ext cx="3150003" cy="1771015"/>
          </a:xfrm>
          <a:prstGeom prst="rect">
            <a:avLst/>
          </a:prstGeom>
        </p:spPr>
      </p:pic>
      <p:sp>
        <p:nvSpPr>
          <p:cNvPr id="7" name="Título 1"/>
          <p:cNvSpPr txBox="1">
            <a:spLocks/>
          </p:cNvSpPr>
          <p:nvPr/>
        </p:nvSpPr>
        <p:spPr>
          <a:xfrm>
            <a:off x="278870" y="1144542"/>
            <a:ext cx="975164"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Loma colorada</a:t>
            </a:r>
          </a:p>
        </p:txBody>
      </p:sp>
      <p:sp>
        <p:nvSpPr>
          <p:cNvPr id="8" name="Título 1"/>
          <p:cNvSpPr txBox="1">
            <a:spLocks/>
          </p:cNvSpPr>
          <p:nvPr/>
        </p:nvSpPr>
        <p:spPr>
          <a:xfrm>
            <a:off x="3540230" y="1144541"/>
            <a:ext cx="975164"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err="1"/>
              <a:t>Lechugal</a:t>
            </a:r>
            <a:endParaRPr lang="es-ES" sz="1000" dirty="0"/>
          </a:p>
        </p:txBody>
      </p:sp>
      <p:sp>
        <p:nvSpPr>
          <p:cNvPr id="9" name="Título 1"/>
          <p:cNvSpPr txBox="1">
            <a:spLocks/>
          </p:cNvSpPr>
          <p:nvPr/>
        </p:nvSpPr>
        <p:spPr>
          <a:xfrm>
            <a:off x="6139542" y="1144540"/>
            <a:ext cx="975164" cy="331561"/>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Voluntad de Dios</a:t>
            </a:r>
          </a:p>
        </p:txBody>
      </p:sp>
      <p:pic>
        <p:nvPicPr>
          <p:cNvPr id="10" name="Imagen 9"/>
          <p:cNvPicPr/>
          <p:nvPr/>
        </p:nvPicPr>
        <p:blipFill>
          <a:blip r:embed="rId5" cstate="print">
            <a:extLst>
              <a:ext uri="{28A0092B-C50C-407E-A947-70E740481C1C}">
                <a14:useLocalDpi xmlns:a14="http://schemas.microsoft.com/office/drawing/2010/main" val="0"/>
              </a:ext>
            </a:extLst>
          </a:blip>
          <a:stretch>
            <a:fillRect/>
          </a:stretch>
        </p:blipFill>
        <p:spPr>
          <a:xfrm>
            <a:off x="236609" y="4412070"/>
            <a:ext cx="2402137" cy="1884227"/>
          </a:xfrm>
          <a:prstGeom prst="rect">
            <a:avLst/>
          </a:prstGeom>
        </p:spPr>
      </p:pic>
      <p:sp>
        <p:nvSpPr>
          <p:cNvPr id="11" name="Título 1"/>
          <p:cNvSpPr txBox="1">
            <a:spLocks/>
          </p:cNvSpPr>
          <p:nvPr/>
        </p:nvSpPr>
        <p:spPr>
          <a:xfrm>
            <a:off x="766452" y="3900804"/>
            <a:ext cx="975164"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Santa teresita</a:t>
            </a:r>
          </a:p>
        </p:txBody>
      </p:sp>
      <p:pic>
        <p:nvPicPr>
          <p:cNvPr id="12" name="Imagen 11"/>
          <p:cNvPicPr/>
          <p:nvPr/>
        </p:nvPicPr>
        <p:blipFill>
          <a:blip r:embed="rId6" cstate="print">
            <a:extLst>
              <a:ext uri="{28A0092B-C50C-407E-A947-70E740481C1C}">
                <a14:useLocalDpi xmlns:a14="http://schemas.microsoft.com/office/drawing/2010/main" val="0"/>
              </a:ext>
            </a:extLst>
          </a:blip>
          <a:stretch>
            <a:fillRect/>
          </a:stretch>
        </p:blipFill>
        <p:spPr>
          <a:xfrm>
            <a:off x="3244139" y="4412070"/>
            <a:ext cx="2330629" cy="1884227"/>
          </a:xfrm>
          <a:prstGeom prst="rect">
            <a:avLst/>
          </a:prstGeom>
        </p:spPr>
      </p:pic>
      <p:sp>
        <p:nvSpPr>
          <p:cNvPr id="13" name="Título 1"/>
          <p:cNvSpPr txBox="1">
            <a:spLocks/>
          </p:cNvSpPr>
          <p:nvPr/>
        </p:nvSpPr>
        <p:spPr>
          <a:xfrm>
            <a:off x="3165663" y="3900803"/>
            <a:ext cx="975164"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Puerto Nuevo</a:t>
            </a:r>
          </a:p>
        </p:txBody>
      </p:sp>
      <p:pic>
        <p:nvPicPr>
          <p:cNvPr id="14" name="Imagen 13"/>
          <p:cNvPicPr/>
          <p:nvPr/>
        </p:nvPicPr>
        <p:blipFill>
          <a:blip r:embed="rId7" cstate="print">
            <a:extLst>
              <a:ext uri="{28A0092B-C50C-407E-A947-70E740481C1C}">
                <a14:useLocalDpi xmlns:a14="http://schemas.microsoft.com/office/drawing/2010/main" val="0"/>
              </a:ext>
            </a:extLst>
          </a:blip>
          <a:stretch>
            <a:fillRect/>
          </a:stretch>
        </p:blipFill>
        <p:spPr>
          <a:xfrm>
            <a:off x="6476229" y="4412070"/>
            <a:ext cx="2544633" cy="1884227"/>
          </a:xfrm>
          <a:prstGeom prst="rect">
            <a:avLst/>
          </a:prstGeom>
        </p:spPr>
      </p:pic>
      <p:sp>
        <p:nvSpPr>
          <p:cNvPr id="15" name="Título 1"/>
          <p:cNvSpPr txBox="1">
            <a:spLocks/>
          </p:cNvSpPr>
          <p:nvPr/>
        </p:nvSpPr>
        <p:spPr>
          <a:xfrm>
            <a:off x="6627124" y="3900802"/>
            <a:ext cx="975164"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San Vicente</a:t>
            </a:r>
          </a:p>
        </p:txBody>
      </p:sp>
    </p:spTree>
    <p:extLst>
      <p:ext uri="{BB962C8B-B14F-4D97-AF65-F5344CB8AC3E}">
        <p14:creationId xmlns:p14="http://schemas.microsoft.com/office/powerpoint/2010/main" val="2228503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81742" y="190954"/>
            <a:ext cx="10515600" cy="331561"/>
          </a:xfrm>
        </p:spPr>
        <p:txBody>
          <a:bodyPr>
            <a:normAutofit fontScale="90000"/>
          </a:bodyPr>
          <a:lstStyle/>
          <a:p>
            <a:r>
              <a:rPr lang="es-ES" sz="1400" b="1" dirty="0">
                <a:latin typeface="Arial" panose="020B0604020202020204" pitchFamily="34" charset="0"/>
                <a:cs typeface="Arial" panose="020B0604020202020204" pitchFamily="34" charset="0"/>
              </a:rPr>
              <a:t>CONSTRUCCIÓN Y REPARACIÓN DE TENDALES COMUNITARIOS EN VARIOS SECTORES RURALES DEL CANTÓN VINCES, PROVINCIA DE </a:t>
            </a:r>
            <a:r>
              <a:rPr lang="es-ES" sz="1600" b="1" dirty="0">
                <a:latin typeface="Arial" panose="020B0604020202020204" pitchFamily="34" charset="0"/>
                <a:cs typeface="Arial" panose="020B0604020202020204" pitchFamily="34" charset="0"/>
              </a:rPr>
              <a:t>LOS RÍOS </a:t>
            </a:r>
          </a:p>
        </p:txBody>
      </p:sp>
      <p:pic>
        <p:nvPicPr>
          <p:cNvPr id="4" name="Marcador de contenid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3125" y="912035"/>
            <a:ext cx="3550462" cy="2664512"/>
          </a:xfrm>
        </p:spPr>
      </p:pic>
      <p:sp>
        <p:nvSpPr>
          <p:cNvPr id="9" name="Título 1"/>
          <p:cNvSpPr txBox="1">
            <a:spLocks/>
          </p:cNvSpPr>
          <p:nvPr/>
        </p:nvSpPr>
        <p:spPr>
          <a:xfrm>
            <a:off x="1477293" y="580474"/>
            <a:ext cx="975164"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La piedad</a:t>
            </a:r>
          </a:p>
        </p:txBody>
      </p:sp>
      <p:sp>
        <p:nvSpPr>
          <p:cNvPr id="10" name="Título 1"/>
          <p:cNvSpPr txBox="1">
            <a:spLocks/>
          </p:cNvSpPr>
          <p:nvPr/>
        </p:nvSpPr>
        <p:spPr>
          <a:xfrm>
            <a:off x="5741458" y="522515"/>
            <a:ext cx="2464617" cy="49734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Junquillo San Sebastián</a:t>
            </a:r>
          </a:p>
        </p:txBody>
      </p:sp>
      <p:sp>
        <p:nvSpPr>
          <p:cNvPr id="11" name="Título 1"/>
          <p:cNvSpPr txBox="1">
            <a:spLocks/>
          </p:cNvSpPr>
          <p:nvPr/>
        </p:nvSpPr>
        <p:spPr>
          <a:xfrm>
            <a:off x="4224270" y="3800286"/>
            <a:ext cx="953037" cy="331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000" dirty="0"/>
              <a:t>La Dolores</a:t>
            </a:r>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7755" y="912035"/>
            <a:ext cx="3552683" cy="2664512"/>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9063" y="4131847"/>
            <a:ext cx="4078664" cy="2293133"/>
          </a:xfrm>
          <a:prstGeom prst="rect">
            <a:avLst/>
          </a:prstGeom>
        </p:spPr>
      </p:pic>
    </p:spTree>
    <p:extLst>
      <p:ext uri="{BB962C8B-B14F-4D97-AF65-F5344CB8AC3E}">
        <p14:creationId xmlns:p14="http://schemas.microsoft.com/office/powerpoint/2010/main" val="885265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809289"/>
          </a:xfrm>
        </p:spPr>
        <p:txBody>
          <a:bodyPr>
            <a:normAutofit/>
          </a:bodyPr>
          <a:lstStyle/>
          <a:p>
            <a:r>
              <a:rPr lang="es-ES" sz="1400" b="1" dirty="0">
                <a:latin typeface="Arial" panose="020B0604020202020204" pitchFamily="34" charset="0"/>
                <a:cs typeface="Arial" panose="020B0604020202020204" pitchFamily="34" charset="0"/>
              </a:rPr>
              <a:t>ADQUISICIÓN DE MATERIAL PÉTREO LASTRE Y ARENA PARAREFORZAMIENTO DE MUROS DE CONTENCIÓN AFECTADOS PORDESBORDAMIENTO DEL RÍO VINCES Y ALZADA DE VÍA DE ACCESO AL VERTEDERO DE DESECHOS SÓLIDOS DEL CANTÓN VINCES DE LOS RÍOS</a:t>
            </a:r>
          </a:p>
        </p:txBody>
      </p:sp>
      <p:pic>
        <p:nvPicPr>
          <p:cNvPr id="4" name="Imagen 3">
            <a:extLst>
              <a:ext uri="{FF2B5EF4-FFF2-40B4-BE49-F238E27FC236}">
                <a16:creationId xmlns:a16="http://schemas.microsoft.com/office/drawing/2014/main" id="{FD648824-57ED-BF07-D40F-F1971D7F49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486" y="1534441"/>
            <a:ext cx="3737135" cy="2046289"/>
          </a:xfrm>
          <a:prstGeom prst="rect">
            <a:avLst/>
          </a:prstGeom>
        </p:spPr>
      </p:pic>
      <p:pic>
        <p:nvPicPr>
          <p:cNvPr id="5" name="Imagen 4">
            <a:extLst>
              <a:ext uri="{FF2B5EF4-FFF2-40B4-BE49-F238E27FC236}">
                <a16:creationId xmlns:a16="http://schemas.microsoft.com/office/drawing/2014/main" id="{66124CC7-335F-712B-47A2-C88A9FA04B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7430" y="1534442"/>
            <a:ext cx="3697794" cy="2046288"/>
          </a:xfrm>
          <a:prstGeom prst="rect">
            <a:avLst/>
          </a:prstGeom>
        </p:spPr>
      </p:pic>
      <p:pic>
        <p:nvPicPr>
          <p:cNvPr id="6" name="Imagen 5">
            <a:extLst>
              <a:ext uri="{FF2B5EF4-FFF2-40B4-BE49-F238E27FC236}">
                <a16:creationId xmlns:a16="http://schemas.microsoft.com/office/drawing/2014/main" id="{5F4CBF54-248C-F0E3-1408-C4C15BFF21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486" y="3940757"/>
            <a:ext cx="3737135" cy="2096117"/>
          </a:xfrm>
          <a:prstGeom prst="rect">
            <a:avLst/>
          </a:prstGeom>
        </p:spPr>
      </p:pic>
      <p:pic>
        <p:nvPicPr>
          <p:cNvPr id="7" name="Imagen 6">
            <a:extLst>
              <a:ext uri="{FF2B5EF4-FFF2-40B4-BE49-F238E27FC236}">
                <a16:creationId xmlns:a16="http://schemas.microsoft.com/office/drawing/2014/main" id="{8592AD60-5B67-FF47-B14D-EBFB798186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7430" y="3940756"/>
            <a:ext cx="2794823" cy="2096117"/>
          </a:xfrm>
          <a:prstGeom prst="rect">
            <a:avLst/>
          </a:prstGeom>
        </p:spPr>
      </p:pic>
      <p:pic>
        <p:nvPicPr>
          <p:cNvPr id="8" name="Imagen 7">
            <a:extLst>
              <a:ext uri="{FF2B5EF4-FFF2-40B4-BE49-F238E27FC236}">
                <a16:creationId xmlns:a16="http://schemas.microsoft.com/office/drawing/2014/main" id="{A489759F-E156-C5E2-E4B6-F028B0E3D0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83062" y="3940756"/>
            <a:ext cx="2794823" cy="2096117"/>
          </a:xfrm>
          <a:prstGeom prst="rect">
            <a:avLst/>
          </a:prstGeom>
        </p:spPr>
      </p:pic>
      <p:pic>
        <p:nvPicPr>
          <p:cNvPr id="9" name="Imagen 8">
            <a:extLst>
              <a:ext uri="{FF2B5EF4-FFF2-40B4-BE49-F238E27FC236}">
                <a16:creationId xmlns:a16="http://schemas.microsoft.com/office/drawing/2014/main" id="{4FA2D4D3-19EA-F12B-35A2-EC807F609D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59588" y="889667"/>
            <a:ext cx="2018297" cy="2691063"/>
          </a:xfrm>
          <a:prstGeom prst="rect">
            <a:avLst/>
          </a:prstGeom>
        </p:spPr>
      </p:pic>
    </p:spTree>
    <p:extLst>
      <p:ext uri="{BB962C8B-B14F-4D97-AF65-F5344CB8AC3E}">
        <p14:creationId xmlns:p14="http://schemas.microsoft.com/office/powerpoint/2010/main" val="477601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50582" y="289152"/>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979" y="5222861"/>
            <a:ext cx="2613585" cy="2002125"/>
          </a:xfrm>
          <a:prstGeom prst="rect">
            <a:avLst/>
          </a:prstGeom>
        </p:spPr>
      </p:pic>
      <p:sp>
        <p:nvSpPr>
          <p:cNvPr id="25" name="CuadroTexto 24"/>
          <p:cNvSpPr txBox="1"/>
          <p:nvPr/>
        </p:nvSpPr>
        <p:spPr>
          <a:xfrm>
            <a:off x="3972169" y="280634"/>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4226189" y="3255583"/>
            <a:ext cx="3391402" cy="707886"/>
          </a:xfrm>
          <a:prstGeom prst="rect">
            <a:avLst/>
          </a:prstGeom>
          <a:noFill/>
        </p:spPr>
        <p:txBody>
          <a:bodyPr wrap="square" rtlCol="0">
            <a:spAutoFit/>
          </a:bodyPr>
          <a:lstStyle/>
          <a:p>
            <a:r>
              <a:rPr lang="es-EC" sz="4000" dirty="0">
                <a:solidFill>
                  <a:srgbClr val="0B5029"/>
                </a:solidFill>
                <a:latin typeface="Arial Black" panose="020B0A04020102020204" pitchFamily="34" charset="0"/>
              </a:rPr>
              <a:t>  </a:t>
            </a:r>
          </a:p>
        </p:txBody>
      </p:sp>
      <p:pic>
        <p:nvPicPr>
          <p:cNvPr id="28" name="Imagen 27"/>
          <p:cNvPicPr>
            <a:picLocks noChangeAspect="1"/>
          </p:cNvPicPr>
          <p:nvPr/>
        </p:nvPicPr>
        <p:blipFill>
          <a:blip r:embed="rId4"/>
          <a:stretch>
            <a:fillRect/>
          </a:stretch>
        </p:blipFill>
        <p:spPr>
          <a:xfrm>
            <a:off x="202912" y="5471745"/>
            <a:ext cx="2790705" cy="1419103"/>
          </a:xfrm>
          <a:prstGeom prst="rect">
            <a:avLst/>
          </a:prstGeom>
        </p:spPr>
      </p:pic>
      <p:sp>
        <p:nvSpPr>
          <p:cNvPr id="7" name="CuadroTexto 6"/>
          <p:cNvSpPr txBox="1"/>
          <p:nvPr/>
        </p:nvSpPr>
        <p:spPr>
          <a:xfrm>
            <a:off x="4520518" y="2560216"/>
            <a:ext cx="5411271" cy="2554545"/>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ctr"/>
            <a:r>
              <a:rPr lang="es-EC" sz="4000" dirty="0">
                <a:solidFill>
                  <a:srgbClr val="0B5029"/>
                </a:solidFill>
                <a:latin typeface="Arial Black" panose="020B0A04020102020204" pitchFamily="34" charset="0"/>
              </a:rPr>
              <a:t>DIRECCIÓN DE HIGIENE Y GESTIÓN AMBIENTAL</a:t>
            </a:r>
          </a:p>
        </p:txBody>
      </p:sp>
    </p:spTree>
    <p:extLst>
      <p:ext uri="{BB962C8B-B14F-4D97-AF65-F5344CB8AC3E}">
        <p14:creationId xmlns:p14="http://schemas.microsoft.com/office/powerpoint/2010/main" val="2968514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B0625AF0-B7A6-DB94-E650-ED8A88C01F66}"/>
              </a:ext>
            </a:extLst>
          </p:cNvPr>
          <p:cNvSpPr txBox="1"/>
          <p:nvPr/>
        </p:nvSpPr>
        <p:spPr>
          <a:xfrm>
            <a:off x="4523605" y="650014"/>
            <a:ext cx="7396750" cy="2031325"/>
          </a:xfrm>
          <a:prstGeom prst="rect">
            <a:avLst/>
          </a:prstGeom>
          <a:noFill/>
        </p:spPr>
        <p:txBody>
          <a:bodyPr wrap="square" rtlCol="0">
            <a:spAutoFit/>
          </a:bodyPr>
          <a:lstStyle/>
          <a:p>
            <a:r>
              <a:rPr lang="es-ES" dirty="0"/>
              <a:t>EL CANTON VINCES EN EL AÑO 2023, CONSTA DE 20 AREAS VERDES QUE ESTAN DISTRIBUIDAS EN EL SECTOR RURAL Y URBANO.</a:t>
            </a:r>
          </a:p>
          <a:p>
            <a:endParaRPr lang="es-ES" dirty="0"/>
          </a:p>
          <a:p>
            <a:r>
              <a:rPr lang="es-ES" dirty="0"/>
              <a:t>PARA DICHO MANTEMIENTO SE HIZO LA </a:t>
            </a:r>
            <a:r>
              <a:rPr lang="es-ES" sz="1800" b="1" i="0" u="none" strike="noStrike" baseline="0" dirty="0">
                <a:solidFill>
                  <a:srgbClr val="000000"/>
                </a:solidFill>
                <a:latin typeface="Times New Roman" panose="02020603050405020304" pitchFamily="18" charset="0"/>
              </a:rPr>
              <a:t>“ADQUISICIÒN DE MATERIALES JARDINERIA E INSUMOS Y ACCESORIOS”  </a:t>
            </a:r>
            <a:r>
              <a:rPr lang="es-ES" sz="1800" i="0" u="none" strike="noStrike" baseline="0" dirty="0">
                <a:solidFill>
                  <a:srgbClr val="000000"/>
                </a:solidFill>
                <a:latin typeface="Times New Roman" panose="02020603050405020304" pitchFamily="18" charset="0"/>
              </a:rPr>
              <a:t>POR UN COSTO DE </a:t>
            </a:r>
            <a:r>
              <a:rPr lang="es-EC" sz="1800" b="0" i="0" u="none" strike="noStrike" baseline="0" dirty="0">
                <a:solidFill>
                  <a:srgbClr val="000008"/>
                </a:solidFill>
                <a:latin typeface="Times New Roman" panose="02020603050405020304" pitchFamily="18" charset="0"/>
              </a:rPr>
              <a:t>$5731,17 sin IVA </a:t>
            </a:r>
            <a:r>
              <a:rPr lang="es-EC" sz="1800" b="0" i="0" u="none" strike="noStrike" baseline="0" dirty="0">
                <a:solidFill>
                  <a:srgbClr val="000000"/>
                </a:solidFill>
                <a:latin typeface="Times New Roman" panose="02020603050405020304" pitchFamily="18" charset="0"/>
              </a:rPr>
              <a:t>	</a:t>
            </a:r>
          </a:p>
          <a:p>
            <a:pPr algn="l"/>
            <a:endParaRPr lang="es-EC" dirty="0"/>
          </a:p>
        </p:txBody>
      </p:sp>
      <p:sp>
        <p:nvSpPr>
          <p:cNvPr id="7" name="Rectángulo 6">
            <a:extLst>
              <a:ext uri="{FF2B5EF4-FFF2-40B4-BE49-F238E27FC236}">
                <a16:creationId xmlns:a16="http://schemas.microsoft.com/office/drawing/2014/main" id="{46500C51-9062-8B65-247E-0FB585B9A93C}"/>
              </a:ext>
            </a:extLst>
          </p:cNvPr>
          <p:cNvSpPr/>
          <p:nvPr/>
        </p:nvSpPr>
        <p:spPr>
          <a:xfrm>
            <a:off x="2747641" y="179181"/>
            <a:ext cx="6263510" cy="400110"/>
          </a:xfrm>
          <a:prstGeom prst="rect">
            <a:avLst/>
          </a:prstGeom>
        </p:spPr>
        <p:txBody>
          <a:bodyPr wrap="none">
            <a:spAutoFit/>
          </a:bodyPr>
          <a:lstStyle/>
          <a:p>
            <a:r>
              <a:rPr lang="es-ES" sz="2000" b="1" dirty="0">
                <a:effectLst>
                  <a:outerShdw blurRad="38100" dist="38100" dir="2700000" algn="tl">
                    <a:srgbClr val="000000">
                      <a:alpha val="43137"/>
                    </a:srgbClr>
                  </a:outerShdw>
                </a:effectLst>
              </a:rPr>
              <a:t>Mantenimiento de Áreas Verdes del Cantón Vinces </a:t>
            </a:r>
          </a:p>
        </p:txBody>
      </p:sp>
      <p:pic>
        <p:nvPicPr>
          <p:cNvPr id="3" name="Imagen 2">
            <a:extLst>
              <a:ext uri="{FF2B5EF4-FFF2-40B4-BE49-F238E27FC236}">
                <a16:creationId xmlns:a16="http://schemas.microsoft.com/office/drawing/2014/main" id="{53BC77D1-77C8-3DA8-E774-A92F7EACED94}"/>
              </a:ext>
            </a:extLst>
          </p:cNvPr>
          <p:cNvPicPr>
            <a:picLocks noChangeAspect="1"/>
          </p:cNvPicPr>
          <p:nvPr/>
        </p:nvPicPr>
        <p:blipFill>
          <a:blip r:embed="rId2"/>
          <a:stretch>
            <a:fillRect/>
          </a:stretch>
        </p:blipFill>
        <p:spPr>
          <a:xfrm>
            <a:off x="271645" y="650014"/>
            <a:ext cx="4065223" cy="6028805"/>
          </a:xfrm>
          <a:prstGeom prst="rect">
            <a:avLst/>
          </a:prstGeom>
        </p:spPr>
      </p:pic>
      <p:pic>
        <p:nvPicPr>
          <p:cNvPr id="1026" name="Picture 2">
            <a:extLst>
              <a:ext uri="{FF2B5EF4-FFF2-40B4-BE49-F238E27FC236}">
                <a16:creationId xmlns:a16="http://schemas.microsoft.com/office/drawing/2014/main" id="{E9441C75-BF4C-610A-B8E8-A1112F7405D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2082" y="2536781"/>
            <a:ext cx="2171933" cy="14517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839C05D-49A8-ACB2-89AF-2C281FEF46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26078" y="2470310"/>
            <a:ext cx="2171932" cy="15182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8B79C92-A24F-CE7D-5037-2EA27F584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0112" y="4852172"/>
            <a:ext cx="2171932" cy="145174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E255B3A8-FF57-8450-FCEF-9C42D7D47417}"/>
              </a:ext>
            </a:extLst>
          </p:cNvPr>
          <p:cNvPicPr>
            <a:picLocks noChangeAspect="1"/>
          </p:cNvPicPr>
          <p:nvPr/>
        </p:nvPicPr>
        <p:blipFill rotWithShape="1">
          <a:blip r:embed="rId6"/>
          <a:srcRect l="35807" t="14737" r="36324" b="17538"/>
          <a:stretch/>
        </p:blipFill>
        <p:spPr bwMode="auto">
          <a:xfrm>
            <a:off x="5086015" y="4389130"/>
            <a:ext cx="1504950" cy="2057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3619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12" name="Imagen 11"/>
          <p:cNvPicPr>
            <a:picLocks noChangeAspect="1"/>
          </p:cNvPicPr>
          <p:nvPr/>
        </p:nvPicPr>
        <p:blipFill>
          <a:blip r:embed="rId3"/>
          <a:stretch>
            <a:fillRect/>
          </a:stretch>
        </p:blipFill>
        <p:spPr>
          <a:xfrm>
            <a:off x="-279875" y="-197837"/>
            <a:ext cx="2680676" cy="1363152"/>
          </a:xfrm>
          <a:prstGeom prst="rect">
            <a:avLst/>
          </a:prstGeom>
        </p:spPr>
      </p:pic>
      <p:sp>
        <p:nvSpPr>
          <p:cNvPr id="13" name="Rectángulo 12"/>
          <p:cNvSpPr/>
          <p:nvPr/>
        </p:nvSpPr>
        <p:spPr>
          <a:xfrm>
            <a:off x="2271848" y="440034"/>
            <a:ext cx="6781023" cy="400110"/>
          </a:xfrm>
          <a:prstGeom prst="rect">
            <a:avLst/>
          </a:prstGeom>
        </p:spPr>
        <p:txBody>
          <a:bodyPr wrap="none">
            <a:spAutoFit/>
          </a:bodyPr>
          <a:lstStyle/>
          <a:p>
            <a:r>
              <a:rPr lang="es-ES" sz="2000" b="1" dirty="0">
                <a:effectLst>
                  <a:outerShdw blurRad="38100" dist="38100" dir="2700000" algn="tl">
                    <a:srgbClr val="000000">
                      <a:alpha val="43137"/>
                    </a:srgbClr>
                  </a:outerShdw>
                </a:effectLst>
              </a:rPr>
              <a:t>Campaña de limpieza de las vías principales del cantón</a:t>
            </a:r>
          </a:p>
        </p:txBody>
      </p:sp>
      <p:sp>
        <p:nvSpPr>
          <p:cNvPr id="19" name="CuadroTexto 18"/>
          <p:cNvSpPr txBox="1"/>
          <p:nvPr/>
        </p:nvSpPr>
        <p:spPr>
          <a:xfrm>
            <a:off x="2575630" y="5134179"/>
            <a:ext cx="7040739"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dirty="0"/>
              <a:t>Para seguir mantenimiento la mejor imagen de nuestro cantón.</a:t>
            </a:r>
          </a:p>
        </p:txBody>
      </p:sp>
      <p:pic>
        <p:nvPicPr>
          <p:cNvPr id="2" name="Imagen 1">
            <a:extLst>
              <a:ext uri="{FF2B5EF4-FFF2-40B4-BE49-F238E27FC236}">
                <a16:creationId xmlns:a16="http://schemas.microsoft.com/office/drawing/2014/main" id="{502D58B8-01FE-23F9-FA60-8CD64C259FE6}"/>
              </a:ext>
            </a:extLst>
          </p:cNvPr>
          <p:cNvPicPr>
            <a:picLocks noChangeAspect="1"/>
          </p:cNvPicPr>
          <p:nvPr/>
        </p:nvPicPr>
        <p:blipFill rotWithShape="1">
          <a:blip r:embed="rId4"/>
          <a:srcRect l="31573" t="14737" r="31914" b="20673"/>
          <a:stretch/>
        </p:blipFill>
        <p:spPr bwMode="auto">
          <a:xfrm>
            <a:off x="1286010" y="1528089"/>
            <a:ext cx="2463630" cy="2451728"/>
          </a:xfrm>
          <a:prstGeom prst="rect">
            <a:avLst/>
          </a:prstGeom>
          <a:ln>
            <a:noFill/>
          </a:ln>
          <a:extLst>
            <a:ext uri="{53640926-AAD7-44D8-BBD7-CCE9431645EC}">
              <a14:shadowObscured xmlns:a14="http://schemas.microsoft.com/office/drawing/2010/main"/>
            </a:ext>
          </a:extLst>
        </p:spPr>
      </p:pic>
      <p:pic>
        <p:nvPicPr>
          <p:cNvPr id="14" name="Imagen 13">
            <a:extLst>
              <a:ext uri="{FF2B5EF4-FFF2-40B4-BE49-F238E27FC236}">
                <a16:creationId xmlns:a16="http://schemas.microsoft.com/office/drawing/2014/main" id="{773E3A56-8ADB-77C3-4A9F-C90582E494FD}"/>
              </a:ext>
            </a:extLst>
          </p:cNvPr>
          <p:cNvPicPr>
            <a:picLocks noChangeAspect="1"/>
          </p:cNvPicPr>
          <p:nvPr/>
        </p:nvPicPr>
        <p:blipFill rotWithShape="1">
          <a:blip r:embed="rId5"/>
          <a:srcRect l="31397" t="15365" r="31209" b="17850"/>
          <a:stretch/>
        </p:blipFill>
        <p:spPr bwMode="auto">
          <a:xfrm>
            <a:off x="4076700" y="1478015"/>
            <a:ext cx="2490056" cy="2501802"/>
          </a:xfrm>
          <a:prstGeom prst="rect">
            <a:avLst/>
          </a:prstGeom>
          <a:ln>
            <a:noFill/>
          </a:ln>
          <a:extLst>
            <a:ext uri="{53640926-AAD7-44D8-BBD7-CCE9431645EC}">
              <a14:shadowObscured xmlns:a14="http://schemas.microsoft.com/office/drawing/2010/main"/>
            </a:ext>
          </a:extLst>
        </p:spPr>
      </p:pic>
      <p:sp>
        <p:nvSpPr>
          <p:cNvPr id="16" name="CuadroTexto 15">
            <a:extLst>
              <a:ext uri="{FF2B5EF4-FFF2-40B4-BE49-F238E27FC236}">
                <a16:creationId xmlns:a16="http://schemas.microsoft.com/office/drawing/2014/main" id="{C1FAFFCD-0111-9E3B-2DBB-806EBB43F002}"/>
              </a:ext>
            </a:extLst>
          </p:cNvPr>
          <p:cNvSpPr txBox="1"/>
          <p:nvPr/>
        </p:nvSpPr>
        <p:spPr>
          <a:xfrm>
            <a:off x="1663195" y="4032132"/>
            <a:ext cx="1475212" cy="369332"/>
          </a:xfrm>
          <a:prstGeom prst="rect">
            <a:avLst/>
          </a:prstGeom>
          <a:noFill/>
        </p:spPr>
        <p:txBody>
          <a:bodyPr wrap="none" rtlCol="0">
            <a:spAutoFit/>
          </a:bodyPr>
          <a:lstStyle/>
          <a:p>
            <a:r>
              <a:rPr lang="es-EC" dirty="0"/>
              <a:t>VIA BAY PASS</a:t>
            </a:r>
          </a:p>
        </p:txBody>
      </p:sp>
      <p:sp>
        <p:nvSpPr>
          <p:cNvPr id="17" name="CuadroTexto 16">
            <a:extLst>
              <a:ext uri="{FF2B5EF4-FFF2-40B4-BE49-F238E27FC236}">
                <a16:creationId xmlns:a16="http://schemas.microsoft.com/office/drawing/2014/main" id="{1AF68D47-8015-F8F4-62A4-5956BECC48D3}"/>
              </a:ext>
            </a:extLst>
          </p:cNvPr>
          <p:cNvSpPr txBox="1"/>
          <p:nvPr/>
        </p:nvSpPr>
        <p:spPr>
          <a:xfrm>
            <a:off x="4025507" y="4032132"/>
            <a:ext cx="2592441" cy="369332"/>
          </a:xfrm>
          <a:prstGeom prst="rect">
            <a:avLst/>
          </a:prstGeom>
          <a:noFill/>
        </p:spPr>
        <p:txBody>
          <a:bodyPr wrap="none" rtlCol="0">
            <a:spAutoFit/>
          </a:bodyPr>
          <a:lstStyle/>
          <a:p>
            <a:r>
              <a:rPr lang="es-EC" dirty="0"/>
              <a:t>VIA MAXIMO GUISASOLA</a:t>
            </a:r>
          </a:p>
        </p:txBody>
      </p:sp>
      <p:pic>
        <p:nvPicPr>
          <p:cNvPr id="21" name="Imagen 20">
            <a:extLst>
              <a:ext uri="{FF2B5EF4-FFF2-40B4-BE49-F238E27FC236}">
                <a16:creationId xmlns:a16="http://schemas.microsoft.com/office/drawing/2014/main" id="{FA1704FE-5129-E8BA-AA84-C969A565B78E}"/>
              </a:ext>
            </a:extLst>
          </p:cNvPr>
          <p:cNvPicPr>
            <a:picLocks noChangeAspect="1"/>
          </p:cNvPicPr>
          <p:nvPr/>
        </p:nvPicPr>
        <p:blipFill rotWithShape="1">
          <a:blip r:embed="rId6"/>
          <a:srcRect l="39428" t="15745" r="39190" b="18860"/>
          <a:stretch/>
        </p:blipFill>
        <p:spPr>
          <a:xfrm>
            <a:off x="7295099" y="1293349"/>
            <a:ext cx="1547823" cy="2662868"/>
          </a:xfrm>
          <a:prstGeom prst="rect">
            <a:avLst/>
          </a:prstGeom>
        </p:spPr>
      </p:pic>
      <p:pic>
        <p:nvPicPr>
          <p:cNvPr id="22" name="Imagen 21">
            <a:extLst>
              <a:ext uri="{FF2B5EF4-FFF2-40B4-BE49-F238E27FC236}">
                <a16:creationId xmlns:a16="http://schemas.microsoft.com/office/drawing/2014/main" id="{E3E60A6E-2DC9-5E93-4015-2F79ACCE7CD2}"/>
              </a:ext>
            </a:extLst>
          </p:cNvPr>
          <p:cNvPicPr>
            <a:picLocks noChangeAspect="1"/>
          </p:cNvPicPr>
          <p:nvPr/>
        </p:nvPicPr>
        <p:blipFill rotWithShape="1">
          <a:blip r:embed="rId7"/>
          <a:srcRect l="17462" t="16304" r="45144" b="22868"/>
          <a:stretch/>
        </p:blipFill>
        <p:spPr bwMode="auto">
          <a:xfrm>
            <a:off x="9310007" y="1316949"/>
            <a:ext cx="2019300" cy="2662868"/>
          </a:xfrm>
          <a:prstGeom prst="rect">
            <a:avLst/>
          </a:prstGeom>
          <a:ln>
            <a:noFill/>
          </a:ln>
          <a:extLst>
            <a:ext uri="{53640926-AAD7-44D8-BBD7-CCE9431645EC}">
              <a14:shadowObscured xmlns:a14="http://schemas.microsoft.com/office/drawing/2010/main"/>
            </a:ext>
          </a:extLst>
        </p:spPr>
      </p:pic>
      <p:sp>
        <p:nvSpPr>
          <p:cNvPr id="23" name="CuadroTexto 22">
            <a:extLst>
              <a:ext uri="{FF2B5EF4-FFF2-40B4-BE49-F238E27FC236}">
                <a16:creationId xmlns:a16="http://schemas.microsoft.com/office/drawing/2014/main" id="{A8BA6B99-0962-D0DB-23E3-99340FBC4A29}"/>
              </a:ext>
            </a:extLst>
          </p:cNvPr>
          <p:cNvSpPr txBox="1"/>
          <p:nvPr/>
        </p:nvSpPr>
        <p:spPr>
          <a:xfrm>
            <a:off x="9596845" y="3979817"/>
            <a:ext cx="1576252" cy="646331"/>
          </a:xfrm>
          <a:prstGeom prst="rect">
            <a:avLst/>
          </a:prstGeom>
          <a:noFill/>
        </p:spPr>
        <p:txBody>
          <a:bodyPr wrap="square" rtlCol="0">
            <a:spAutoFit/>
          </a:bodyPr>
          <a:lstStyle/>
          <a:p>
            <a:r>
              <a:rPr lang="es-EC" dirty="0"/>
              <a:t>VIA ANTONIO SOTOMAYOR</a:t>
            </a:r>
          </a:p>
        </p:txBody>
      </p:sp>
      <p:sp>
        <p:nvSpPr>
          <p:cNvPr id="24" name="CuadroTexto 23">
            <a:extLst>
              <a:ext uri="{FF2B5EF4-FFF2-40B4-BE49-F238E27FC236}">
                <a16:creationId xmlns:a16="http://schemas.microsoft.com/office/drawing/2014/main" id="{F3CCFCC8-2CAA-1A05-61C7-09AFEF37C210}"/>
              </a:ext>
            </a:extLst>
          </p:cNvPr>
          <p:cNvSpPr txBox="1"/>
          <p:nvPr/>
        </p:nvSpPr>
        <p:spPr>
          <a:xfrm>
            <a:off x="7246103" y="4040090"/>
            <a:ext cx="1722587" cy="369332"/>
          </a:xfrm>
          <a:prstGeom prst="rect">
            <a:avLst/>
          </a:prstGeom>
          <a:noFill/>
        </p:spPr>
        <p:txBody>
          <a:bodyPr wrap="none" rtlCol="0">
            <a:spAutoFit/>
          </a:bodyPr>
          <a:lstStyle/>
          <a:p>
            <a:r>
              <a:rPr lang="es-EC" dirty="0"/>
              <a:t>VIA GUAYAQUIL</a:t>
            </a:r>
          </a:p>
        </p:txBody>
      </p:sp>
    </p:spTree>
    <p:extLst>
      <p:ext uri="{BB962C8B-B14F-4D97-AF65-F5344CB8AC3E}">
        <p14:creationId xmlns:p14="http://schemas.microsoft.com/office/powerpoint/2010/main" val="1662638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12" name="Imagen 11"/>
          <p:cNvPicPr>
            <a:picLocks noChangeAspect="1"/>
          </p:cNvPicPr>
          <p:nvPr/>
        </p:nvPicPr>
        <p:blipFill>
          <a:blip r:embed="rId3"/>
          <a:stretch>
            <a:fillRect/>
          </a:stretch>
        </p:blipFill>
        <p:spPr>
          <a:xfrm>
            <a:off x="-279875" y="-197837"/>
            <a:ext cx="2680676" cy="1363152"/>
          </a:xfrm>
          <a:prstGeom prst="rect">
            <a:avLst/>
          </a:prstGeom>
        </p:spPr>
      </p:pic>
      <p:sp>
        <p:nvSpPr>
          <p:cNvPr id="13" name="Rectángulo 12"/>
          <p:cNvSpPr/>
          <p:nvPr/>
        </p:nvSpPr>
        <p:spPr>
          <a:xfrm>
            <a:off x="2485576" y="483739"/>
            <a:ext cx="5897768" cy="400110"/>
          </a:xfrm>
          <a:prstGeom prst="rect">
            <a:avLst/>
          </a:prstGeom>
        </p:spPr>
        <p:txBody>
          <a:bodyPr wrap="none">
            <a:spAutoFit/>
          </a:bodyPr>
          <a:lstStyle/>
          <a:p>
            <a:r>
              <a:rPr lang="es-ES" sz="2000" b="1" dirty="0">
                <a:effectLst>
                  <a:outerShdw blurRad="38100" dist="38100" dir="2700000" algn="tl">
                    <a:srgbClr val="000000">
                      <a:alpha val="43137"/>
                    </a:srgbClr>
                  </a:outerShdw>
                </a:effectLst>
              </a:rPr>
              <a:t>Control de maleza en diferentes partes de urbe</a:t>
            </a:r>
          </a:p>
        </p:txBody>
      </p:sp>
      <p:pic>
        <p:nvPicPr>
          <p:cNvPr id="2" name="Imagen 1">
            <a:extLst>
              <a:ext uri="{FF2B5EF4-FFF2-40B4-BE49-F238E27FC236}">
                <a16:creationId xmlns:a16="http://schemas.microsoft.com/office/drawing/2014/main" id="{2D120EB8-8069-8F21-AA35-9DEC018EB754}"/>
              </a:ext>
            </a:extLst>
          </p:cNvPr>
          <p:cNvPicPr>
            <a:picLocks noChangeAspect="1"/>
          </p:cNvPicPr>
          <p:nvPr/>
        </p:nvPicPr>
        <p:blipFill>
          <a:blip r:embed="rId4"/>
          <a:stretch>
            <a:fillRect/>
          </a:stretch>
        </p:blipFill>
        <p:spPr>
          <a:xfrm>
            <a:off x="1300148" y="1579885"/>
            <a:ext cx="3396741" cy="1967767"/>
          </a:xfrm>
          <a:prstGeom prst="rect">
            <a:avLst/>
          </a:prstGeom>
        </p:spPr>
      </p:pic>
      <p:pic>
        <p:nvPicPr>
          <p:cNvPr id="14" name="Imagen 13">
            <a:extLst>
              <a:ext uri="{FF2B5EF4-FFF2-40B4-BE49-F238E27FC236}">
                <a16:creationId xmlns:a16="http://schemas.microsoft.com/office/drawing/2014/main" id="{353B4D04-43B5-C6EF-D03E-CF4E274A3460}"/>
              </a:ext>
            </a:extLst>
          </p:cNvPr>
          <p:cNvPicPr>
            <a:picLocks noChangeAspect="1"/>
          </p:cNvPicPr>
          <p:nvPr/>
        </p:nvPicPr>
        <p:blipFill rotWithShape="1">
          <a:blip r:embed="rId5"/>
          <a:srcRect l="18168" t="17245" r="17803" b="20360"/>
          <a:stretch/>
        </p:blipFill>
        <p:spPr bwMode="auto">
          <a:xfrm>
            <a:off x="6042377" y="1579885"/>
            <a:ext cx="3457575" cy="19677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3031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8415" y="5280828"/>
            <a:ext cx="2613585" cy="2002125"/>
          </a:xfrm>
          <a:prstGeom prst="rect">
            <a:avLst/>
          </a:prstGeom>
        </p:spPr>
      </p:pic>
      <p:pic>
        <p:nvPicPr>
          <p:cNvPr id="12" name="Imagen 11"/>
          <p:cNvPicPr>
            <a:picLocks noChangeAspect="1"/>
          </p:cNvPicPr>
          <p:nvPr/>
        </p:nvPicPr>
        <p:blipFill>
          <a:blip r:embed="rId3"/>
          <a:stretch>
            <a:fillRect/>
          </a:stretch>
        </p:blipFill>
        <p:spPr>
          <a:xfrm>
            <a:off x="-279875" y="-197837"/>
            <a:ext cx="2680676" cy="1363152"/>
          </a:xfrm>
          <a:prstGeom prst="rect">
            <a:avLst/>
          </a:prstGeom>
        </p:spPr>
      </p:pic>
      <p:sp>
        <p:nvSpPr>
          <p:cNvPr id="13" name="Rectángulo 12"/>
          <p:cNvSpPr/>
          <p:nvPr/>
        </p:nvSpPr>
        <p:spPr>
          <a:xfrm>
            <a:off x="2340200" y="307763"/>
            <a:ext cx="7018909" cy="400110"/>
          </a:xfrm>
          <a:prstGeom prst="rect">
            <a:avLst/>
          </a:prstGeom>
        </p:spPr>
        <p:txBody>
          <a:bodyPr wrap="none">
            <a:spAutoFit/>
          </a:bodyPr>
          <a:lstStyle/>
          <a:p>
            <a:r>
              <a:rPr lang="es-ES" sz="2000" b="1" dirty="0">
                <a:effectLst>
                  <a:outerShdw blurRad="38100" dist="38100" dir="2700000" algn="tl">
                    <a:srgbClr val="000000">
                      <a:alpha val="43137"/>
                    </a:srgbClr>
                  </a:outerShdw>
                </a:effectLst>
              </a:rPr>
              <a:t>LIMPIEZA DE LAS RIVERAS Y PLAYAS DEL CANTON VINCES  </a:t>
            </a:r>
          </a:p>
        </p:txBody>
      </p:sp>
      <p:sp>
        <p:nvSpPr>
          <p:cNvPr id="14" name="Rectángulo 13"/>
          <p:cNvSpPr/>
          <p:nvPr/>
        </p:nvSpPr>
        <p:spPr>
          <a:xfrm>
            <a:off x="800606" y="932371"/>
            <a:ext cx="10650366" cy="646331"/>
          </a:xfrm>
          <a:prstGeom prst="rect">
            <a:avLst/>
          </a:prstGeom>
        </p:spPr>
        <p:txBody>
          <a:bodyPr wrap="square">
            <a:spAutoFit/>
          </a:bodyPr>
          <a:lstStyle/>
          <a:p>
            <a:r>
              <a:rPr lang="es-ES" dirty="0">
                <a:solidFill>
                  <a:srgbClr val="050505"/>
                </a:solidFill>
                <a:latin typeface="Segoe UI Historic"/>
              </a:rPr>
              <a:t>Las playas y las riveras deben permanecer limpias para recibir a todos los Vinceños y a los turistas que llegan a disfrutar de nuestro cantón que puedan llevarse la excelente imagen de nuestro cantón .</a:t>
            </a:r>
            <a:endParaRPr lang="es-ES" dirty="0"/>
          </a:p>
        </p:txBody>
      </p:sp>
      <p:pic>
        <p:nvPicPr>
          <p:cNvPr id="17" name="Imagen 16">
            <a:extLst>
              <a:ext uri="{FF2B5EF4-FFF2-40B4-BE49-F238E27FC236}">
                <a16:creationId xmlns:a16="http://schemas.microsoft.com/office/drawing/2014/main" id="{FAB12A73-F0E9-25C6-4399-5BD0F5C22716}"/>
              </a:ext>
            </a:extLst>
          </p:cNvPr>
          <p:cNvPicPr>
            <a:picLocks noChangeAspect="1"/>
          </p:cNvPicPr>
          <p:nvPr/>
        </p:nvPicPr>
        <p:blipFill rotWithShape="1">
          <a:blip r:embed="rId4"/>
          <a:srcRect l="15964" t="14679" r="16055" b="19307"/>
          <a:stretch/>
        </p:blipFill>
        <p:spPr>
          <a:xfrm>
            <a:off x="975275" y="1766926"/>
            <a:ext cx="3192554" cy="1743824"/>
          </a:xfrm>
          <a:prstGeom prst="rect">
            <a:avLst/>
          </a:prstGeom>
        </p:spPr>
      </p:pic>
      <p:sp>
        <p:nvSpPr>
          <p:cNvPr id="20" name="CuadroTexto 19">
            <a:extLst>
              <a:ext uri="{FF2B5EF4-FFF2-40B4-BE49-F238E27FC236}">
                <a16:creationId xmlns:a16="http://schemas.microsoft.com/office/drawing/2014/main" id="{74AA9C2C-820B-F6ED-5142-A01C6F1D2BFB}"/>
              </a:ext>
            </a:extLst>
          </p:cNvPr>
          <p:cNvSpPr txBox="1"/>
          <p:nvPr/>
        </p:nvSpPr>
        <p:spPr>
          <a:xfrm>
            <a:off x="975275" y="6365571"/>
            <a:ext cx="8383834" cy="369332"/>
          </a:xfrm>
          <a:prstGeom prst="rect">
            <a:avLst/>
          </a:prstGeom>
          <a:noFill/>
        </p:spPr>
        <p:txBody>
          <a:bodyPr wrap="none" rtlCol="0">
            <a:spAutoFit/>
          </a:bodyPr>
          <a:lstStyle/>
          <a:p>
            <a:r>
              <a:rPr lang="es-EC" dirty="0"/>
              <a:t>ESTA LABOR SE REALIZO A LO LARGO DE TODO EL MALECON DEL CANTON VINCES </a:t>
            </a:r>
          </a:p>
        </p:txBody>
      </p:sp>
      <p:pic>
        <p:nvPicPr>
          <p:cNvPr id="21" name="Imagen 20">
            <a:extLst>
              <a:ext uri="{FF2B5EF4-FFF2-40B4-BE49-F238E27FC236}">
                <a16:creationId xmlns:a16="http://schemas.microsoft.com/office/drawing/2014/main" id="{9ACD428D-7F61-D0DC-886D-230C052C3CA8}"/>
              </a:ext>
            </a:extLst>
          </p:cNvPr>
          <p:cNvPicPr>
            <a:picLocks noChangeAspect="1"/>
          </p:cNvPicPr>
          <p:nvPr/>
        </p:nvPicPr>
        <p:blipFill rotWithShape="1">
          <a:blip r:embed="rId5"/>
          <a:srcRect l="16228" t="16618" r="16392" b="20987"/>
          <a:stretch/>
        </p:blipFill>
        <p:spPr bwMode="auto">
          <a:xfrm>
            <a:off x="6666918" y="1778795"/>
            <a:ext cx="3424368" cy="1783899"/>
          </a:xfrm>
          <a:prstGeom prst="rect">
            <a:avLst/>
          </a:prstGeom>
          <a:ln>
            <a:noFill/>
          </a:ln>
          <a:extLst>
            <a:ext uri="{53640926-AAD7-44D8-BBD7-CCE9431645EC}">
              <a14:shadowObscured xmlns:a14="http://schemas.microsoft.com/office/drawing/2010/main"/>
            </a:ext>
          </a:extLst>
        </p:spPr>
      </p:pic>
      <p:pic>
        <p:nvPicPr>
          <p:cNvPr id="24" name="Imagen 23">
            <a:extLst>
              <a:ext uri="{FF2B5EF4-FFF2-40B4-BE49-F238E27FC236}">
                <a16:creationId xmlns:a16="http://schemas.microsoft.com/office/drawing/2014/main" id="{4DAB6C87-BAF4-D039-3BEF-2E277EB61D3F}"/>
              </a:ext>
            </a:extLst>
          </p:cNvPr>
          <p:cNvPicPr>
            <a:picLocks noChangeAspect="1"/>
          </p:cNvPicPr>
          <p:nvPr/>
        </p:nvPicPr>
        <p:blipFill rotWithShape="1">
          <a:blip r:embed="rId6"/>
          <a:srcRect l="16051" t="15364" r="16216" b="20360"/>
          <a:stretch/>
        </p:blipFill>
        <p:spPr bwMode="auto">
          <a:xfrm>
            <a:off x="5560402" y="4047016"/>
            <a:ext cx="3657600" cy="1783899"/>
          </a:xfrm>
          <a:prstGeom prst="rect">
            <a:avLst/>
          </a:prstGeom>
          <a:ln>
            <a:noFill/>
          </a:ln>
          <a:extLst>
            <a:ext uri="{53640926-AAD7-44D8-BBD7-CCE9431645EC}">
              <a14:shadowObscured xmlns:a14="http://schemas.microsoft.com/office/drawing/2010/main"/>
            </a:ext>
          </a:extLst>
        </p:spPr>
      </p:pic>
      <p:pic>
        <p:nvPicPr>
          <p:cNvPr id="26" name="Imagen 25">
            <a:extLst>
              <a:ext uri="{FF2B5EF4-FFF2-40B4-BE49-F238E27FC236}">
                <a16:creationId xmlns:a16="http://schemas.microsoft.com/office/drawing/2014/main" id="{69FC4466-65FC-A1E3-AF7E-93654C00C164}"/>
              </a:ext>
            </a:extLst>
          </p:cNvPr>
          <p:cNvPicPr>
            <a:picLocks noChangeAspect="1"/>
          </p:cNvPicPr>
          <p:nvPr/>
        </p:nvPicPr>
        <p:blipFill rotWithShape="1">
          <a:blip r:embed="rId7"/>
          <a:srcRect l="39289" t="14557" r="39274" b="17308"/>
          <a:stretch/>
        </p:blipFill>
        <p:spPr>
          <a:xfrm>
            <a:off x="2400801" y="3693965"/>
            <a:ext cx="1894720" cy="2587925"/>
          </a:xfrm>
          <a:prstGeom prst="rect">
            <a:avLst/>
          </a:prstGeom>
        </p:spPr>
      </p:pic>
    </p:spTree>
    <p:extLst>
      <p:ext uri="{BB962C8B-B14F-4D97-AF65-F5344CB8AC3E}">
        <p14:creationId xmlns:p14="http://schemas.microsoft.com/office/powerpoint/2010/main" val="4605764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12" name="Imagen 11"/>
          <p:cNvPicPr>
            <a:picLocks noChangeAspect="1"/>
          </p:cNvPicPr>
          <p:nvPr/>
        </p:nvPicPr>
        <p:blipFill>
          <a:blip r:embed="rId3"/>
          <a:stretch>
            <a:fillRect/>
          </a:stretch>
        </p:blipFill>
        <p:spPr>
          <a:xfrm>
            <a:off x="-279875" y="-197837"/>
            <a:ext cx="2680676" cy="1363152"/>
          </a:xfrm>
          <a:prstGeom prst="rect">
            <a:avLst/>
          </a:prstGeom>
        </p:spPr>
      </p:pic>
      <p:sp>
        <p:nvSpPr>
          <p:cNvPr id="13" name="Rectángulo 12"/>
          <p:cNvSpPr/>
          <p:nvPr/>
        </p:nvSpPr>
        <p:spPr>
          <a:xfrm>
            <a:off x="2638887" y="409188"/>
            <a:ext cx="6219198" cy="707886"/>
          </a:xfrm>
          <a:prstGeom prst="rect">
            <a:avLst/>
          </a:prstGeom>
        </p:spPr>
        <p:txBody>
          <a:bodyPr wrap="square">
            <a:spAutoFit/>
          </a:bodyPr>
          <a:lstStyle/>
          <a:p>
            <a:pPr algn="ctr"/>
            <a:r>
              <a:rPr lang="es-ES" sz="2000" b="1" dirty="0">
                <a:effectLst>
                  <a:outerShdw blurRad="38100" dist="38100" dir="2700000" algn="tl">
                    <a:srgbClr val="000000">
                      <a:alpha val="43137"/>
                    </a:srgbClr>
                  </a:outerShdw>
                </a:effectLst>
              </a:rPr>
              <a:t>LIMPIEZA DE ESPACIOS DE CUNETAS </a:t>
            </a:r>
          </a:p>
          <a:p>
            <a:endParaRPr lang="es-ES" sz="2000" b="1" dirty="0">
              <a:effectLst>
                <a:outerShdw blurRad="38100" dist="38100" dir="2700000" algn="tl">
                  <a:srgbClr val="000000">
                    <a:alpha val="43137"/>
                  </a:srgbClr>
                </a:outerShdw>
              </a:effectLst>
            </a:endParaRPr>
          </a:p>
        </p:txBody>
      </p:sp>
      <p:pic>
        <p:nvPicPr>
          <p:cNvPr id="19" name="Imagen 18">
            <a:extLst>
              <a:ext uri="{FF2B5EF4-FFF2-40B4-BE49-F238E27FC236}">
                <a16:creationId xmlns:a16="http://schemas.microsoft.com/office/drawing/2014/main" id="{54601378-D024-B07B-7103-FF2FF8750AB5}"/>
              </a:ext>
            </a:extLst>
          </p:cNvPr>
          <p:cNvPicPr>
            <a:picLocks noChangeAspect="1"/>
          </p:cNvPicPr>
          <p:nvPr/>
        </p:nvPicPr>
        <p:blipFill rotWithShape="1">
          <a:blip r:embed="rId4"/>
          <a:srcRect l="17991" t="10347" r="17275" b="19732"/>
          <a:stretch/>
        </p:blipFill>
        <p:spPr bwMode="auto">
          <a:xfrm>
            <a:off x="1412420" y="2107380"/>
            <a:ext cx="3182071" cy="1933575"/>
          </a:xfrm>
          <a:prstGeom prst="rect">
            <a:avLst/>
          </a:prstGeom>
          <a:ln>
            <a:noFill/>
          </a:ln>
          <a:extLst>
            <a:ext uri="{53640926-AAD7-44D8-BBD7-CCE9431645EC}">
              <a14:shadowObscured xmlns:a14="http://schemas.microsoft.com/office/drawing/2010/main"/>
            </a:ext>
          </a:extLst>
        </p:spPr>
      </p:pic>
      <p:sp>
        <p:nvSpPr>
          <p:cNvPr id="20" name="CuadroTexto 19">
            <a:extLst>
              <a:ext uri="{FF2B5EF4-FFF2-40B4-BE49-F238E27FC236}">
                <a16:creationId xmlns:a16="http://schemas.microsoft.com/office/drawing/2014/main" id="{D13D94D1-BEB1-4D86-ED99-EFE9423A222F}"/>
              </a:ext>
            </a:extLst>
          </p:cNvPr>
          <p:cNvSpPr txBox="1"/>
          <p:nvPr/>
        </p:nvSpPr>
        <p:spPr>
          <a:xfrm>
            <a:off x="295547" y="983425"/>
            <a:ext cx="11352371" cy="646331"/>
          </a:xfrm>
          <a:prstGeom prst="rect">
            <a:avLst/>
          </a:prstGeom>
          <a:noFill/>
        </p:spPr>
        <p:txBody>
          <a:bodyPr wrap="square" rtlCol="0">
            <a:spAutoFit/>
          </a:bodyPr>
          <a:lstStyle/>
          <a:p>
            <a:r>
              <a:rPr lang="es-EC" dirty="0"/>
              <a:t>LIMPIEZA DE CUNETAS DE VARIAS CALLES DEL CANTON VINCES CON LA FINALIDAD DE EVITAR PROFILACION DE VECTORES PREVENIR QUE LOS SUMIDEROS SE TAPEN.</a:t>
            </a:r>
          </a:p>
        </p:txBody>
      </p:sp>
      <p:pic>
        <p:nvPicPr>
          <p:cNvPr id="21" name="Imagen 20">
            <a:extLst>
              <a:ext uri="{FF2B5EF4-FFF2-40B4-BE49-F238E27FC236}">
                <a16:creationId xmlns:a16="http://schemas.microsoft.com/office/drawing/2014/main" id="{AB1FFD35-0770-47DB-3B46-A823060A07F2}"/>
              </a:ext>
            </a:extLst>
          </p:cNvPr>
          <p:cNvPicPr>
            <a:picLocks noChangeAspect="1"/>
          </p:cNvPicPr>
          <p:nvPr/>
        </p:nvPicPr>
        <p:blipFill rotWithShape="1">
          <a:blip r:embed="rId5"/>
          <a:srcRect l="16404" t="15678" r="17803" b="20673"/>
          <a:stretch/>
        </p:blipFill>
        <p:spPr bwMode="auto">
          <a:xfrm>
            <a:off x="6096000" y="2107380"/>
            <a:ext cx="3552825" cy="1933575"/>
          </a:xfrm>
          <a:prstGeom prst="rect">
            <a:avLst/>
          </a:prstGeom>
          <a:ln>
            <a:noFill/>
          </a:ln>
          <a:extLst>
            <a:ext uri="{53640926-AAD7-44D8-BBD7-CCE9431645EC}">
              <a14:shadowObscured xmlns:a14="http://schemas.microsoft.com/office/drawing/2010/main"/>
            </a:ext>
          </a:extLst>
        </p:spPr>
      </p:pic>
      <p:pic>
        <p:nvPicPr>
          <p:cNvPr id="22" name="Imagen 21">
            <a:extLst>
              <a:ext uri="{FF2B5EF4-FFF2-40B4-BE49-F238E27FC236}">
                <a16:creationId xmlns:a16="http://schemas.microsoft.com/office/drawing/2014/main" id="{0DE398F9-9BCF-A5A9-4863-12DE2902B380}"/>
              </a:ext>
            </a:extLst>
          </p:cNvPr>
          <p:cNvPicPr>
            <a:picLocks noChangeAspect="1"/>
          </p:cNvPicPr>
          <p:nvPr/>
        </p:nvPicPr>
        <p:blipFill rotWithShape="1">
          <a:blip r:embed="rId6"/>
          <a:srcRect l="16404" t="15365" r="16216" b="17850"/>
          <a:stretch/>
        </p:blipFill>
        <p:spPr bwMode="auto">
          <a:xfrm>
            <a:off x="3353936" y="4419987"/>
            <a:ext cx="3638550" cy="20288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24785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DB2F22B-50B2-EB86-09E7-350FD4BA25A6}"/>
              </a:ext>
            </a:extLst>
          </p:cNvPr>
          <p:cNvSpPr/>
          <p:nvPr/>
        </p:nvSpPr>
        <p:spPr>
          <a:xfrm>
            <a:off x="2638887" y="409188"/>
            <a:ext cx="6219198" cy="707886"/>
          </a:xfrm>
          <a:prstGeom prst="rect">
            <a:avLst/>
          </a:prstGeom>
        </p:spPr>
        <p:txBody>
          <a:bodyPr wrap="square">
            <a:spAutoFit/>
          </a:bodyPr>
          <a:lstStyle/>
          <a:p>
            <a:pPr algn="ctr"/>
            <a:r>
              <a:rPr lang="es-ES" sz="2000" b="1" dirty="0">
                <a:effectLst>
                  <a:outerShdw blurRad="38100" dist="38100" dir="2700000" algn="tl">
                    <a:srgbClr val="000000">
                      <a:alpha val="43137"/>
                    </a:srgbClr>
                  </a:outerShdw>
                </a:effectLst>
              </a:rPr>
              <a:t>RECOLECCION DE RESIDUOS SOLIDOS </a:t>
            </a:r>
          </a:p>
          <a:p>
            <a:endParaRPr lang="es-ES" sz="2000" b="1" dirty="0">
              <a:effectLst>
                <a:outerShdw blurRad="38100" dist="38100" dir="2700000" algn="tl">
                  <a:srgbClr val="000000">
                    <a:alpha val="43137"/>
                  </a:srgbClr>
                </a:outerShdw>
              </a:effectLst>
            </a:endParaRPr>
          </a:p>
        </p:txBody>
      </p:sp>
      <p:pic>
        <p:nvPicPr>
          <p:cNvPr id="4" name="Imagen 3">
            <a:extLst>
              <a:ext uri="{FF2B5EF4-FFF2-40B4-BE49-F238E27FC236}">
                <a16:creationId xmlns:a16="http://schemas.microsoft.com/office/drawing/2014/main" id="{77CC8BDD-0BCF-850D-2D06-55E4EF74786B}"/>
              </a:ext>
            </a:extLst>
          </p:cNvPr>
          <p:cNvPicPr>
            <a:picLocks noChangeAspect="1"/>
          </p:cNvPicPr>
          <p:nvPr/>
        </p:nvPicPr>
        <p:blipFill rotWithShape="1">
          <a:blip r:embed="rId2"/>
          <a:srcRect l="39158" t="14737" r="39323" b="18792"/>
          <a:stretch/>
        </p:blipFill>
        <p:spPr bwMode="auto">
          <a:xfrm>
            <a:off x="2508308" y="2089960"/>
            <a:ext cx="1401686" cy="2435717"/>
          </a:xfrm>
          <a:prstGeom prst="rect">
            <a:avLst/>
          </a:prstGeom>
          <a:ln>
            <a:noFill/>
          </a:ln>
          <a:extLst>
            <a:ext uri="{53640926-AAD7-44D8-BBD7-CCE9431645EC}">
              <a14:shadowObscured xmlns:a14="http://schemas.microsoft.com/office/drawing/2010/main"/>
            </a:ext>
          </a:extLst>
        </p:spPr>
      </p:pic>
      <p:pic>
        <p:nvPicPr>
          <p:cNvPr id="5" name="Imagen 4">
            <a:extLst>
              <a:ext uri="{FF2B5EF4-FFF2-40B4-BE49-F238E27FC236}">
                <a16:creationId xmlns:a16="http://schemas.microsoft.com/office/drawing/2014/main" id="{537360E5-08DD-26C9-CD54-F4310AAB518A}"/>
              </a:ext>
            </a:extLst>
          </p:cNvPr>
          <p:cNvPicPr>
            <a:picLocks noChangeAspect="1"/>
          </p:cNvPicPr>
          <p:nvPr/>
        </p:nvPicPr>
        <p:blipFill rotWithShape="1">
          <a:blip r:embed="rId3"/>
          <a:srcRect l="39334" t="14737" r="40205" b="17851"/>
          <a:stretch/>
        </p:blipFill>
        <p:spPr bwMode="auto">
          <a:xfrm>
            <a:off x="4521609" y="2115375"/>
            <a:ext cx="1302861" cy="2414786"/>
          </a:xfrm>
          <a:prstGeom prst="rect">
            <a:avLst/>
          </a:prstGeom>
          <a:ln>
            <a:noFill/>
          </a:ln>
          <a:extLst>
            <a:ext uri="{53640926-AAD7-44D8-BBD7-CCE9431645EC}">
              <a14:shadowObscured xmlns:a14="http://schemas.microsoft.com/office/drawing/2010/main"/>
            </a:ext>
          </a:extLst>
        </p:spPr>
      </p:pic>
      <p:pic>
        <p:nvPicPr>
          <p:cNvPr id="6" name="Imagen 5">
            <a:extLst>
              <a:ext uri="{FF2B5EF4-FFF2-40B4-BE49-F238E27FC236}">
                <a16:creationId xmlns:a16="http://schemas.microsoft.com/office/drawing/2014/main" id="{1EEEEC97-8357-06B6-1372-F419543B4FFC}"/>
              </a:ext>
            </a:extLst>
          </p:cNvPr>
          <p:cNvPicPr>
            <a:picLocks noChangeAspect="1"/>
          </p:cNvPicPr>
          <p:nvPr/>
        </p:nvPicPr>
        <p:blipFill rotWithShape="1">
          <a:blip r:embed="rId4"/>
          <a:srcRect l="39687" t="14737" r="40381" b="19419"/>
          <a:stretch/>
        </p:blipFill>
        <p:spPr bwMode="auto">
          <a:xfrm>
            <a:off x="6592143" y="2115375"/>
            <a:ext cx="1302861" cy="2421246"/>
          </a:xfrm>
          <a:prstGeom prst="rect">
            <a:avLst/>
          </a:prstGeom>
          <a:ln>
            <a:noFill/>
          </a:ln>
          <a:extLst>
            <a:ext uri="{53640926-AAD7-44D8-BBD7-CCE9431645EC}">
              <a14:shadowObscured xmlns:a14="http://schemas.microsoft.com/office/drawing/2010/main"/>
            </a:ext>
          </a:extLst>
        </p:spPr>
      </p:pic>
      <p:sp>
        <p:nvSpPr>
          <p:cNvPr id="7" name="CuadroTexto 6">
            <a:extLst>
              <a:ext uri="{FF2B5EF4-FFF2-40B4-BE49-F238E27FC236}">
                <a16:creationId xmlns:a16="http://schemas.microsoft.com/office/drawing/2014/main" id="{E8D3B1BC-6D7D-D9D8-3E55-9FAE75DB526B}"/>
              </a:ext>
            </a:extLst>
          </p:cNvPr>
          <p:cNvSpPr txBox="1"/>
          <p:nvPr/>
        </p:nvSpPr>
        <p:spPr>
          <a:xfrm>
            <a:off x="898798" y="916241"/>
            <a:ext cx="10663661" cy="1200329"/>
          </a:xfrm>
          <a:prstGeom prst="rect">
            <a:avLst/>
          </a:prstGeom>
          <a:noFill/>
        </p:spPr>
        <p:txBody>
          <a:bodyPr wrap="square" rtlCol="0">
            <a:spAutoFit/>
          </a:bodyPr>
          <a:lstStyle/>
          <a:p>
            <a:r>
              <a:rPr lang="es-EC" dirty="0"/>
              <a:t>En el transcurso del año 2023 la recolección de residuos solidos en el cantón Vinces mismo que han generado 12365,22 </a:t>
            </a:r>
            <a:r>
              <a:rPr lang="es-EC" dirty="0" err="1"/>
              <a:t>Tn</a:t>
            </a:r>
            <a:r>
              <a:rPr lang="es-EC" dirty="0"/>
              <a:t> DE residuos y/o desechos en el cantón Vinces el cual genera en la disposición un costo de 314,027,26 pertenecientes al manejo y mantenimiento operacional de la celda emergente del cantón Vinces.</a:t>
            </a:r>
          </a:p>
        </p:txBody>
      </p:sp>
      <p:graphicFrame>
        <p:nvGraphicFramePr>
          <p:cNvPr id="8" name="Tabla 7">
            <a:extLst>
              <a:ext uri="{FF2B5EF4-FFF2-40B4-BE49-F238E27FC236}">
                <a16:creationId xmlns:a16="http://schemas.microsoft.com/office/drawing/2014/main" id="{D8B8CA04-24FF-C4AA-1216-0AFAE1336C8C}"/>
              </a:ext>
            </a:extLst>
          </p:cNvPr>
          <p:cNvGraphicFramePr>
            <a:graphicFrameLocks noGrp="1"/>
          </p:cNvGraphicFramePr>
          <p:nvPr>
            <p:extLst>
              <p:ext uri="{D42A27DB-BD31-4B8C-83A1-F6EECF244321}">
                <p14:modId xmlns:p14="http://schemas.microsoft.com/office/powerpoint/2010/main" val="1701367009"/>
              </p:ext>
            </p:extLst>
          </p:nvPr>
        </p:nvGraphicFramePr>
        <p:xfrm>
          <a:off x="2714247" y="4949700"/>
          <a:ext cx="5219700" cy="1611738"/>
        </p:xfrm>
        <a:graphic>
          <a:graphicData uri="http://schemas.openxmlformats.org/drawingml/2006/table">
            <a:tbl>
              <a:tblPr>
                <a:tableStyleId>{5C22544A-7EE6-4342-B048-85BDC9FD1C3A}</a:tableStyleId>
              </a:tblPr>
              <a:tblGrid>
                <a:gridCol w="1625678">
                  <a:extLst>
                    <a:ext uri="{9D8B030D-6E8A-4147-A177-3AD203B41FA5}">
                      <a16:colId xmlns:a16="http://schemas.microsoft.com/office/drawing/2014/main" val="1936525567"/>
                    </a:ext>
                  </a:extLst>
                </a:gridCol>
                <a:gridCol w="1757046">
                  <a:extLst>
                    <a:ext uri="{9D8B030D-6E8A-4147-A177-3AD203B41FA5}">
                      <a16:colId xmlns:a16="http://schemas.microsoft.com/office/drawing/2014/main" val="1772784412"/>
                    </a:ext>
                  </a:extLst>
                </a:gridCol>
                <a:gridCol w="1836976">
                  <a:extLst>
                    <a:ext uri="{9D8B030D-6E8A-4147-A177-3AD203B41FA5}">
                      <a16:colId xmlns:a16="http://schemas.microsoft.com/office/drawing/2014/main" val="2296572361"/>
                    </a:ext>
                  </a:extLst>
                </a:gridCol>
              </a:tblGrid>
              <a:tr h="385790">
                <a:tc>
                  <a:txBody>
                    <a:bodyPr/>
                    <a:lstStyle/>
                    <a:p>
                      <a:pPr algn="l" fontAlgn="b"/>
                      <a:endParaRPr lang="es-EC"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S" sz="1100" b="0" i="0" u="none" strike="noStrike" dirty="0">
                          <a:solidFill>
                            <a:srgbClr val="000000"/>
                          </a:solidFill>
                          <a:effectLst/>
                          <a:latin typeface="Calibri" panose="020F0502020204030204" pitchFamily="34" charset="0"/>
                        </a:rPr>
                        <a:t>Costo mancomunado</a:t>
                      </a:r>
                      <a:endParaRPr lang="es-EC"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ES" sz="1100" b="0" i="0" u="none" strike="noStrike" dirty="0">
                          <a:solidFill>
                            <a:srgbClr val="000000"/>
                          </a:solidFill>
                          <a:effectLst/>
                          <a:latin typeface="Calibri" panose="020F0502020204030204" pitchFamily="34" charset="0"/>
                        </a:rPr>
                        <a:t>Costo GADC VINCES</a:t>
                      </a:r>
                      <a:endParaRPr lang="es-EC"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52734674"/>
                  </a:ext>
                </a:extLst>
              </a:tr>
              <a:tr h="605795">
                <a:tc>
                  <a:txBody>
                    <a:bodyPr/>
                    <a:lstStyle/>
                    <a:p>
                      <a:pPr algn="l" fontAlgn="b"/>
                      <a:r>
                        <a:rPr lang="es-EC" sz="1100" u="none" strike="noStrike" dirty="0">
                          <a:effectLst/>
                        </a:rPr>
                        <a:t>  </a:t>
                      </a:r>
                      <a:r>
                        <a:rPr lang="es-EC" sz="1100" u="none" strike="noStrike" dirty="0" err="1">
                          <a:effectLst/>
                        </a:rPr>
                        <a:t>Tn</a:t>
                      </a:r>
                      <a:r>
                        <a:rPr lang="es-EC" sz="1100" u="none" strike="noStrike" dirty="0">
                          <a:effectLst/>
                        </a:rPr>
                        <a:t>. Generadas año 2023</a:t>
                      </a:r>
                      <a:endParaRPr lang="es-EC"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C" sz="1100" u="none" strike="noStrike" dirty="0">
                          <a:effectLst/>
                        </a:rPr>
                        <a:t>    </a:t>
                      </a:r>
                    </a:p>
                    <a:p>
                      <a:pPr algn="ctr" fontAlgn="b"/>
                      <a:r>
                        <a:rPr lang="es-EC" sz="1100" u="none" strike="noStrike" dirty="0">
                          <a:effectLst/>
                        </a:rPr>
                        <a:t>     </a:t>
                      </a:r>
                    </a:p>
                    <a:p>
                      <a:pPr algn="ctr" fontAlgn="b"/>
                      <a:r>
                        <a:rPr lang="es-EC" sz="1100" u="none" strike="noStrike" dirty="0">
                          <a:effectLst/>
                        </a:rPr>
                        <a:t> 18.455,55 </a:t>
                      </a:r>
                      <a:endParaRPr lang="es-EC"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EC" sz="1100" u="none" strike="noStrike" dirty="0">
                          <a:effectLst/>
                        </a:rPr>
                        <a:t>         </a:t>
                      </a:r>
                    </a:p>
                    <a:p>
                      <a:pPr algn="ctr" fontAlgn="b"/>
                      <a:r>
                        <a:rPr lang="es-EC" sz="1100" u="none" strike="noStrike" dirty="0">
                          <a:effectLst/>
                        </a:rPr>
                        <a:t>     12.365,22 </a:t>
                      </a:r>
                      <a:endParaRPr lang="es-EC"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11607442"/>
                  </a:ext>
                </a:extLst>
              </a:tr>
              <a:tr h="340001">
                <a:tc>
                  <a:txBody>
                    <a:bodyPr/>
                    <a:lstStyle/>
                    <a:p>
                      <a:pPr algn="l" fontAlgn="b"/>
                      <a:r>
                        <a:rPr lang="es-EC" sz="1100" u="none" strike="noStrike" dirty="0">
                          <a:effectLst/>
                        </a:rPr>
                        <a:t>  COSTO 2023</a:t>
                      </a:r>
                      <a:endParaRPr lang="es-EC"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C" sz="1100" u="none" strike="noStrike" dirty="0">
                          <a:effectLst/>
                        </a:rPr>
                        <a:t>  468.697,41 </a:t>
                      </a:r>
                      <a:endParaRPr lang="es-EC"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s-EC" sz="1100" u="none" strike="noStrike" dirty="0">
                          <a:effectLst/>
                        </a:rPr>
                        <a:t>      314.027,26 </a:t>
                      </a:r>
                      <a:endParaRPr lang="es-EC"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25842233"/>
                  </a:ext>
                </a:extLst>
              </a:tr>
              <a:tr h="280152">
                <a:tc>
                  <a:txBody>
                    <a:bodyPr/>
                    <a:lstStyle/>
                    <a:p>
                      <a:pPr algn="l" fontAlgn="b"/>
                      <a:r>
                        <a:rPr lang="es-EC" sz="1100" u="none" strike="noStrike" dirty="0">
                          <a:effectLst/>
                        </a:rPr>
                        <a:t> COSTO TONELADA</a:t>
                      </a:r>
                      <a:endParaRPr lang="es-EC"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s-EC" sz="1100" u="none" strike="noStrike">
                          <a:effectLst/>
                        </a:rPr>
                        <a:t>25,40</a:t>
                      </a:r>
                      <a:endParaRPr lang="es-EC"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es-EC" sz="1100" u="none" strike="noStrike" dirty="0">
                          <a:effectLst/>
                        </a:rPr>
                        <a:t>25,40</a:t>
                      </a:r>
                      <a:endParaRPr lang="es-EC"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47384789"/>
                  </a:ext>
                </a:extLst>
              </a:tr>
            </a:tbl>
          </a:graphicData>
        </a:graphic>
      </p:graphicFrame>
    </p:spTree>
    <p:extLst>
      <p:ext uri="{BB962C8B-B14F-4D97-AF65-F5344CB8AC3E}">
        <p14:creationId xmlns:p14="http://schemas.microsoft.com/office/powerpoint/2010/main" val="1840818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41D14D9-D1FA-5561-6D17-B7F8B228F345}"/>
              </a:ext>
            </a:extLst>
          </p:cNvPr>
          <p:cNvSpPr txBox="1"/>
          <p:nvPr/>
        </p:nvSpPr>
        <p:spPr>
          <a:xfrm>
            <a:off x="524793" y="1225259"/>
            <a:ext cx="11548814" cy="4247317"/>
          </a:xfrm>
          <a:prstGeom prst="rect">
            <a:avLst/>
          </a:prstGeom>
          <a:noFill/>
        </p:spPr>
        <p:txBody>
          <a:bodyPr wrap="square" rtlCol="0">
            <a:spAutoFit/>
          </a:bodyPr>
          <a:lstStyle/>
          <a:p>
            <a:r>
              <a:rPr lang="es-ES" dirty="0"/>
              <a:t>El sistema de recolección de residuos y/o desechos del cantón Vinces consta de 3 horarios de recolección</a:t>
            </a:r>
          </a:p>
          <a:p>
            <a:endParaRPr lang="es-ES" dirty="0"/>
          </a:p>
          <a:p>
            <a:r>
              <a:rPr lang="es-ES" dirty="0"/>
              <a:t>Sus frecuencias y rutas establecidas.</a:t>
            </a:r>
          </a:p>
          <a:p>
            <a:endParaRPr lang="es-ES" dirty="0"/>
          </a:p>
          <a:p>
            <a:r>
              <a:rPr lang="es-ES" dirty="0"/>
              <a:t>Entre las cuales se puede resaltar la ampliación de :</a:t>
            </a:r>
          </a:p>
          <a:p>
            <a:endParaRPr lang="es-ES" dirty="0"/>
          </a:p>
          <a:p>
            <a:pPr marL="285750" indent="-285750">
              <a:buFont typeface="Wingdings" panose="05000000000000000000" pitchFamily="2" charset="2"/>
              <a:buChar char="Ø"/>
            </a:pPr>
            <a:r>
              <a:rPr lang="es-ES" dirty="0"/>
              <a:t> Ruta de recolección en el recinto estero de caña hasta el sector que san miguel de Banepo.</a:t>
            </a:r>
          </a:p>
          <a:p>
            <a:pPr marL="285750" indent="-285750">
              <a:buFont typeface="Wingdings" panose="05000000000000000000" pitchFamily="2" charset="2"/>
              <a:buChar char="Ø"/>
            </a:pPr>
            <a:endParaRPr lang="es-ES" dirty="0"/>
          </a:p>
          <a:p>
            <a:pPr marL="285750" indent="-285750">
              <a:buFont typeface="Wingdings" panose="05000000000000000000" pitchFamily="2" charset="2"/>
              <a:buChar char="Ø"/>
            </a:pPr>
            <a:r>
              <a:rPr lang="es-ES" dirty="0"/>
              <a:t>Se extendió los Viernes las ruta de recolección  desde la entrada a la Aguja y la vía 10 de Agosto.</a:t>
            </a:r>
          </a:p>
          <a:p>
            <a:pPr marL="285750" indent="-285750">
              <a:buFont typeface="Wingdings" panose="05000000000000000000" pitchFamily="2" charset="2"/>
              <a:buChar char="Ø"/>
            </a:pPr>
            <a:endParaRPr lang="es-ES" dirty="0"/>
          </a:p>
          <a:p>
            <a:pPr marL="285750" indent="-285750">
              <a:buFont typeface="Wingdings" panose="05000000000000000000" pitchFamily="2" charset="2"/>
              <a:buChar char="Ø"/>
            </a:pPr>
            <a:r>
              <a:rPr lang="es-ES" dirty="0"/>
              <a:t>Los  sábados se amplio la ruta a Casa de Teja y Punta del Este en la vía principal.</a:t>
            </a:r>
          </a:p>
          <a:p>
            <a:endParaRPr lang="es-ES" dirty="0"/>
          </a:p>
          <a:p>
            <a:r>
              <a:rPr lang="es-ES" dirty="0"/>
              <a:t>Esto con el objetivo de mejor la recolección en sectores urbanos y rurales del cantón Vinces para evitar la contaminación por los desechos y/o residuos solidos. </a:t>
            </a:r>
          </a:p>
          <a:p>
            <a:endParaRPr lang="es-EC" dirty="0"/>
          </a:p>
        </p:txBody>
      </p:sp>
      <p:sp>
        <p:nvSpPr>
          <p:cNvPr id="4" name="CuadroTexto 3">
            <a:extLst>
              <a:ext uri="{FF2B5EF4-FFF2-40B4-BE49-F238E27FC236}">
                <a16:creationId xmlns:a16="http://schemas.microsoft.com/office/drawing/2014/main" id="{134F4125-8854-EDBA-01F5-7A129E542D2C}"/>
              </a:ext>
            </a:extLst>
          </p:cNvPr>
          <p:cNvSpPr txBox="1"/>
          <p:nvPr/>
        </p:nvSpPr>
        <p:spPr>
          <a:xfrm>
            <a:off x="3581400" y="342900"/>
            <a:ext cx="4582280" cy="369332"/>
          </a:xfrm>
          <a:prstGeom prst="rect">
            <a:avLst/>
          </a:prstGeom>
          <a:noFill/>
        </p:spPr>
        <p:txBody>
          <a:bodyPr wrap="none" rtlCol="0">
            <a:spAutoFit/>
          </a:bodyPr>
          <a:lstStyle/>
          <a:p>
            <a:r>
              <a:rPr lang="es-ES" b="1" dirty="0"/>
              <a:t>AMPLIACION DE RUTAS DE RECOLECCION </a:t>
            </a:r>
            <a:endParaRPr lang="es-EC" b="1" dirty="0"/>
          </a:p>
        </p:txBody>
      </p:sp>
    </p:spTree>
    <p:extLst>
      <p:ext uri="{BB962C8B-B14F-4D97-AF65-F5344CB8AC3E}">
        <p14:creationId xmlns:p14="http://schemas.microsoft.com/office/powerpoint/2010/main" val="3399390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50582" y="289152"/>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979" y="5222861"/>
            <a:ext cx="2613585" cy="2002125"/>
          </a:xfrm>
          <a:prstGeom prst="rect">
            <a:avLst/>
          </a:prstGeom>
        </p:spPr>
      </p:pic>
      <p:sp>
        <p:nvSpPr>
          <p:cNvPr id="25" name="CuadroTexto 24"/>
          <p:cNvSpPr txBox="1"/>
          <p:nvPr/>
        </p:nvSpPr>
        <p:spPr>
          <a:xfrm>
            <a:off x="3972169" y="280634"/>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4226189" y="3255583"/>
            <a:ext cx="3391402" cy="707886"/>
          </a:xfrm>
          <a:prstGeom prst="rect">
            <a:avLst/>
          </a:prstGeom>
          <a:noFill/>
        </p:spPr>
        <p:txBody>
          <a:bodyPr wrap="square" rtlCol="0">
            <a:spAutoFit/>
          </a:bodyPr>
          <a:lstStyle/>
          <a:p>
            <a:r>
              <a:rPr lang="es-EC" sz="4000" dirty="0">
                <a:solidFill>
                  <a:srgbClr val="0B5029"/>
                </a:solidFill>
                <a:latin typeface="Arial Black" panose="020B0A04020102020204" pitchFamily="34" charset="0"/>
              </a:rPr>
              <a:t>  </a:t>
            </a:r>
          </a:p>
        </p:txBody>
      </p:sp>
      <p:pic>
        <p:nvPicPr>
          <p:cNvPr id="28" name="Imagen 27"/>
          <p:cNvPicPr>
            <a:picLocks noChangeAspect="1"/>
          </p:cNvPicPr>
          <p:nvPr/>
        </p:nvPicPr>
        <p:blipFill>
          <a:blip r:embed="rId4"/>
          <a:stretch>
            <a:fillRect/>
          </a:stretch>
        </p:blipFill>
        <p:spPr>
          <a:xfrm>
            <a:off x="202912" y="5471745"/>
            <a:ext cx="2790705" cy="1419103"/>
          </a:xfrm>
          <a:prstGeom prst="rect">
            <a:avLst/>
          </a:prstGeom>
        </p:spPr>
      </p:pic>
      <p:sp>
        <p:nvSpPr>
          <p:cNvPr id="7" name="CuadroTexto 6"/>
          <p:cNvSpPr txBox="1"/>
          <p:nvPr/>
        </p:nvSpPr>
        <p:spPr>
          <a:xfrm>
            <a:off x="4520518" y="2560216"/>
            <a:ext cx="5411271" cy="132343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ctr"/>
            <a:r>
              <a:rPr lang="es-MX" sz="4000" dirty="0">
                <a:solidFill>
                  <a:srgbClr val="0B5029"/>
                </a:solidFill>
                <a:latin typeface="Arial Black" panose="020B0A04020102020204" pitchFamily="34" charset="0"/>
              </a:rPr>
              <a:t>UNIDAD DE TRÁNSITO </a:t>
            </a:r>
            <a:endParaRPr lang="es-EC" sz="4000" dirty="0">
              <a:solidFill>
                <a:srgbClr val="0B5029"/>
              </a:solidFill>
              <a:latin typeface="Arial Black" panose="020B0A04020102020204" pitchFamily="34" charset="0"/>
            </a:endParaRPr>
          </a:p>
        </p:txBody>
      </p:sp>
    </p:spTree>
    <p:extLst>
      <p:ext uri="{BB962C8B-B14F-4D97-AF65-F5344CB8AC3E}">
        <p14:creationId xmlns:p14="http://schemas.microsoft.com/office/powerpoint/2010/main" val="252109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17693" y="954306"/>
            <a:ext cx="6806005" cy="369332"/>
          </a:xfrm>
          <a:prstGeom prst="rect">
            <a:avLst/>
          </a:prstGeom>
        </p:spPr>
        <p:txBody>
          <a:bodyPr wrap="square">
            <a:spAutoFit/>
          </a:bodyPr>
          <a:lstStyle/>
          <a:p>
            <a:pPr algn="ctr"/>
            <a:r>
              <a:rPr lang="en-US"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
        <p:nvSpPr>
          <p:cNvPr id="5" name="CuadroTexto 4"/>
          <p:cNvSpPr txBox="1"/>
          <p:nvPr/>
        </p:nvSpPr>
        <p:spPr>
          <a:xfrm>
            <a:off x="4522978" y="1323638"/>
            <a:ext cx="2736134" cy="400110"/>
          </a:xfrm>
          <a:prstGeom prst="rect">
            <a:avLst/>
          </a:prstGeom>
          <a:noFill/>
        </p:spPr>
        <p:txBody>
          <a:bodyPr wrap="none" rtlCol="0">
            <a:spAutoFit/>
          </a:bodyPr>
          <a:lstStyle/>
          <a:p>
            <a:pPr algn="just"/>
            <a:r>
              <a:rPr lang="es-ES" sz="2000" dirty="0"/>
              <a:t>ATENCIÓN AL USUARIO</a:t>
            </a:r>
            <a:endParaRPr lang="es-ES"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913" y="2093080"/>
            <a:ext cx="5225805" cy="3899999"/>
          </a:xfrm>
          <a:prstGeom prst="rect">
            <a:avLst/>
          </a:prstGeom>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2767" y="2093080"/>
            <a:ext cx="5249732" cy="3917855"/>
          </a:xfrm>
          <a:prstGeom prst="rect">
            <a:avLst/>
          </a:prstGeom>
        </p:spPr>
      </p:pic>
    </p:spTree>
    <p:extLst>
      <p:ext uri="{BB962C8B-B14F-4D97-AF65-F5344CB8AC3E}">
        <p14:creationId xmlns:p14="http://schemas.microsoft.com/office/powerpoint/2010/main" val="2001364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40240" y="551105"/>
            <a:ext cx="8908281"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
        <p:nvSpPr>
          <p:cNvPr id="5" name="CuadroTexto 4"/>
          <p:cNvSpPr txBox="1"/>
          <p:nvPr/>
        </p:nvSpPr>
        <p:spPr>
          <a:xfrm>
            <a:off x="4044270" y="1011334"/>
            <a:ext cx="2574744" cy="400110"/>
          </a:xfrm>
          <a:prstGeom prst="rect">
            <a:avLst/>
          </a:prstGeom>
          <a:noFill/>
        </p:spPr>
        <p:txBody>
          <a:bodyPr wrap="none" rtlCol="0">
            <a:spAutoFit/>
          </a:bodyPr>
          <a:lstStyle/>
          <a:p>
            <a:pPr algn="just"/>
            <a:r>
              <a:rPr lang="es-ES" sz="2000" dirty="0"/>
              <a:t>REVISIÓN</a:t>
            </a:r>
            <a:r>
              <a:rPr lang="es-ES" dirty="0"/>
              <a:t> </a:t>
            </a:r>
            <a:r>
              <a:rPr lang="es-ES" sz="2000" dirty="0"/>
              <a:t>VEHICULAR</a:t>
            </a:r>
            <a:endParaRPr lang="es-ES"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035" y="2054711"/>
            <a:ext cx="3191435" cy="2393576"/>
          </a:xfrm>
          <a:prstGeom prst="rect">
            <a:avLst/>
          </a:prstGeom>
        </p:spPr>
      </p:pic>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t="23373" r="20053" b="15922"/>
          <a:stretch/>
        </p:blipFill>
        <p:spPr>
          <a:xfrm>
            <a:off x="4275702" y="1893346"/>
            <a:ext cx="2566162" cy="3465816"/>
          </a:xfrm>
          <a:prstGeom prst="rect">
            <a:avLst/>
          </a:prstGeom>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5959" y="1893346"/>
            <a:ext cx="4438910" cy="3315482"/>
          </a:xfrm>
          <a:prstGeom prst="rect">
            <a:avLst/>
          </a:prstGeom>
        </p:spPr>
      </p:pic>
    </p:spTree>
    <p:extLst>
      <p:ext uri="{BB962C8B-B14F-4D97-AF65-F5344CB8AC3E}">
        <p14:creationId xmlns:p14="http://schemas.microsoft.com/office/powerpoint/2010/main" val="139489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4045099782"/>
              </p:ext>
            </p:extLst>
          </p:nvPr>
        </p:nvGraphicFramePr>
        <p:xfrm>
          <a:off x="1856529" y="1523858"/>
          <a:ext cx="8128000" cy="3896136"/>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0464571"/>
                    </a:ext>
                  </a:extLst>
                </a:gridCol>
                <a:gridCol w="4064000">
                  <a:extLst>
                    <a:ext uri="{9D8B030D-6E8A-4147-A177-3AD203B41FA5}">
                      <a16:colId xmlns:a16="http://schemas.microsoft.com/office/drawing/2014/main" val="3920631466"/>
                    </a:ext>
                  </a:extLst>
                </a:gridCol>
              </a:tblGrid>
              <a:tr h="358838">
                <a:tc>
                  <a:txBody>
                    <a:bodyPr/>
                    <a:lstStyle/>
                    <a:p>
                      <a:r>
                        <a:rPr lang="es-ES" dirty="0"/>
                        <a:t>VEHICULOS</a:t>
                      </a:r>
                    </a:p>
                  </a:txBody>
                  <a:tcPr/>
                </a:tc>
                <a:tc>
                  <a:txBody>
                    <a:bodyPr/>
                    <a:lstStyle/>
                    <a:p>
                      <a:r>
                        <a:rPr lang="es-ES" dirty="0"/>
                        <a:t>TOTAL</a:t>
                      </a:r>
                    </a:p>
                  </a:txBody>
                  <a:tcPr/>
                </a:tc>
                <a:extLst>
                  <a:ext uri="{0D108BD9-81ED-4DB2-BD59-A6C34878D82A}">
                    <a16:rowId xmlns:a16="http://schemas.microsoft.com/office/drawing/2014/main" val="958254539"/>
                  </a:ext>
                </a:extLst>
              </a:tr>
              <a:tr h="358838">
                <a:tc>
                  <a:txBody>
                    <a:bodyPr/>
                    <a:lstStyle/>
                    <a:p>
                      <a:r>
                        <a:rPr lang="es-ES" dirty="0"/>
                        <a:t>REVISIONES DE MOTOS</a:t>
                      </a:r>
                    </a:p>
                  </a:txBody>
                  <a:tcPr/>
                </a:tc>
                <a:tc>
                  <a:txBody>
                    <a:bodyPr/>
                    <a:lstStyle/>
                    <a:p>
                      <a:pPr algn="ctr"/>
                      <a:r>
                        <a:rPr lang="es-ES" dirty="0"/>
                        <a:t>5856</a:t>
                      </a:r>
                    </a:p>
                  </a:txBody>
                  <a:tcPr/>
                </a:tc>
                <a:extLst>
                  <a:ext uri="{0D108BD9-81ED-4DB2-BD59-A6C34878D82A}">
                    <a16:rowId xmlns:a16="http://schemas.microsoft.com/office/drawing/2014/main" val="598793965"/>
                  </a:ext>
                </a:extLst>
              </a:tr>
              <a:tr h="358838">
                <a:tc>
                  <a:txBody>
                    <a:bodyPr/>
                    <a:lstStyle/>
                    <a:p>
                      <a:r>
                        <a:rPr lang="es-ES" dirty="0"/>
                        <a:t>REVISIONES DE CARROS</a:t>
                      </a:r>
                    </a:p>
                  </a:txBody>
                  <a:tcPr/>
                </a:tc>
                <a:tc>
                  <a:txBody>
                    <a:bodyPr/>
                    <a:lstStyle/>
                    <a:p>
                      <a:pPr algn="ctr"/>
                      <a:r>
                        <a:rPr lang="es-ES" dirty="0"/>
                        <a:t>3987</a:t>
                      </a:r>
                    </a:p>
                  </a:txBody>
                  <a:tcPr/>
                </a:tc>
                <a:extLst>
                  <a:ext uri="{0D108BD9-81ED-4DB2-BD59-A6C34878D82A}">
                    <a16:rowId xmlns:a16="http://schemas.microsoft.com/office/drawing/2014/main" val="2687831873"/>
                  </a:ext>
                </a:extLst>
              </a:tr>
              <a:tr h="358838">
                <a:tc>
                  <a:txBody>
                    <a:bodyPr/>
                    <a:lstStyle/>
                    <a:p>
                      <a:r>
                        <a:rPr lang="es-ES" dirty="0"/>
                        <a:t>REVISIÓN</a:t>
                      </a:r>
                      <a:r>
                        <a:rPr lang="es-ES" baseline="0" dirty="0"/>
                        <a:t> DE TRANSPORTE COMERCIAL</a:t>
                      </a:r>
                      <a:endParaRPr lang="es-ES" dirty="0"/>
                    </a:p>
                  </a:txBody>
                  <a:tcPr/>
                </a:tc>
                <a:tc>
                  <a:txBody>
                    <a:bodyPr/>
                    <a:lstStyle/>
                    <a:p>
                      <a:pPr algn="ctr"/>
                      <a:r>
                        <a:rPr lang="es-ES" dirty="0"/>
                        <a:t>850</a:t>
                      </a:r>
                    </a:p>
                  </a:txBody>
                  <a:tcPr/>
                </a:tc>
                <a:extLst>
                  <a:ext uri="{0D108BD9-81ED-4DB2-BD59-A6C34878D82A}">
                    <a16:rowId xmlns:a16="http://schemas.microsoft.com/office/drawing/2014/main" val="3305475626"/>
                  </a:ext>
                </a:extLst>
              </a:tr>
              <a:tr h="358838">
                <a:tc>
                  <a:txBody>
                    <a:bodyPr/>
                    <a:lstStyle/>
                    <a:p>
                      <a:r>
                        <a:rPr lang="es-ES" dirty="0"/>
                        <a:t>EMISIÓN</a:t>
                      </a:r>
                      <a:r>
                        <a:rPr lang="es-ES" baseline="0" dirty="0"/>
                        <a:t> POR PRIMERA VEZ</a:t>
                      </a:r>
                      <a:endParaRPr lang="es-ES" dirty="0"/>
                    </a:p>
                  </a:txBody>
                  <a:tcPr/>
                </a:tc>
                <a:tc>
                  <a:txBody>
                    <a:bodyPr/>
                    <a:lstStyle/>
                    <a:p>
                      <a:pPr algn="ctr"/>
                      <a:r>
                        <a:rPr lang="es-ES" dirty="0"/>
                        <a:t>1066</a:t>
                      </a:r>
                    </a:p>
                  </a:txBody>
                  <a:tcPr/>
                </a:tc>
                <a:extLst>
                  <a:ext uri="{0D108BD9-81ED-4DB2-BD59-A6C34878D82A}">
                    <a16:rowId xmlns:a16="http://schemas.microsoft.com/office/drawing/2014/main" val="3027781224"/>
                  </a:ext>
                </a:extLst>
              </a:tr>
              <a:tr h="411891">
                <a:tc>
                  <a:txBody>
                    <a:bodyPr/>
                    <a:lstStyle/>
                    <a:p>
                      <a:r>
                        <a:rPr lang="es-ES" dirty="0"/>
                        <a:t>TRASPASOS</a:t>
                      </a:r>
                    </a:p>
                  </a:txBody>
                  <a:tcPr/>
                </a:tc>
                <a:tc>
                  <a:txBody>
                    <a:bodyPr/>
                    <a:lstStyle/>
                    <a:p>
                      <a:pPr algn="ctr"/>
                      <a:r>
                        <a:rPr lang="es-ES" dirty="0"/>
                        <a:t>1870</a:t>
                      </a:r>
                    </a:p>
                  </a:txBody>
                  <a:tcPr/>
                </a:tc>
                <a:extLst>
                  <a:ext uri="{0D108BD9-81ED-4DB2-BD59-A6C34878D82A}">
                    <a16:rowId xmlns:a16="http://schemas.microsoft.com/office/drawing/2014/main" val="2699660388"/>
                  </a:ext>
                </a:extLst>
              </a:tr>
              <a:tr h="358838">
                <a:tc>
                  <a:txBody>
                    <a:bodyPr/>
                    <a:lstStyle/>
                    <a:p>
                      <a:r>
                        <a:rPr lang="es-ES" dirty="0"/>
                        <a:t>CAMBIO DE SERVICIO</a:t>
                      </a:r>
                    </a:p>
                  </a:txBody>
                  <a:tcPr/>
                </a:tc>
                <a:tc>
                  <a:txBody>
                    <a:bodyPr/>
                    <a:lstStyle/>
                    <a:p>
                      <a:pPr algn="ctr"/>
                      <a:r>
                        <a:rPr lang="es-ES" dirty="0"/>
                        <a:t>22</a:t>
                      </a:r>
                    </a:p>
                  </a:txBody>
                  <a:tcPr/>
                </a:tc>
                <a:extLst>
                  <a:ext uri="{0D108BD9-81ED-4DB2-BD59-A6C34878D82A}">
                    <a16:rowId xmlns:a16="http://schemas.microsoft.com/office/drawing/2014/main" val="4069915261"/>
                  </a:ext>
                </a:extLst>
              </a:tr>
              <a:tr h="358838">
                <a:tc>
                  <a:txBody>
                    <a:bodyPr/>
                    <a:lstStyle/>
                    <a:p>
                      <a:r>
                        <a:rPr lang="es-ES" dirty="0"/>
                        <a:t>DUPLICADO DE MATRICULA</a:t>
                      </a:r>
                    </a:p>
                  </a:txBody>
                  <a:tcPr/>
                </a:tc>
                <a:tc>
                  <a:txBody>
                    <a:bodyPr/>
                    <a:lstStyle/>
                    <a:p>
                      <a:pPr algn="ctr"/>
                      <a:r>
                        <a:rPr lang="es-ES" dirty="0"/>
                        <a:t>80</a:t>
                      </a:r>
                    </a:p>
                  </a:txBody>
                  <a:tcPr/>
                </a:tc>
                <a:extLst>
                  <a:ext uri="{0D108BD9-81ED-4DB2-BD59-A6C34878D82A}">
                    <a16:rowId xmlns:a16="http://schemas.microsoft.com/office/drawing/2014/main" val="3894917034"/>
                  </a:ext>
                </a:extLst>
              </a:tr>
              <a:tr h="358838">
                <a:tc>
                  <a:txBody>
                    <a:bodyPr/>
                    <a:lstStyle/>
                    <a:p>
                      <a:r>
                        <a:rPr lang="es-ES" dirty="0"/>
                        <a:t>DESBLOQUEO</a:t>
                      </a:r>
                    </a:p>
                  </a:txBody>
                  <a:tcPr/>
                </a:tc>
                <a:tc>
                  <a:txBody>
                    <a:bodyPr/>
                    <a:lstStyle/>
                    <a:p>
                      <a:pPr algn="ctr"/>
                      <a:r>
                        <a:rPr lang="es-ES" dirty="0"/>
                        <a:t>3</a:t>
                      </a:r>
                    </a:p>
                  </a:txBody>
                  <a:tcPr/>
                </a:tc>
                <a:extLst>
                  <a:ext uri="{0D108BD9-81ED-4DB2-BD59-A6C34878D82A}">
                    <a16:rowId xmlns:a16="http://schemas.microsoft.com/office/drawing/2014/main" val="1913818588"/>
                  </a:ext>
                </a:extLst>
              </a:tr>
              <a:tr h="540100">
                <a:tc>
                  <a:txBody>
                    <a:bodyPr/>
                    <a:lstStyle/>
                    <a:p>
                      <a:r>
                        <a:rPr lang="es-ES" dirty="0"/>
                        <a:t>TOTAL ANUAL DE PROCESOS</a:t>
                      </a:r>
                    </a:p>
                  </a:txBody>
                  <a:tcPr/>
                </a:tc>
                <a:tc>
                  <a:txBody>
                    <a:bodyPr/>
                    <a:lstStyle/>
                    <a:p>
                      <a:pPr marL="0" algn="ctr" defTabSz="914400" rtl="0" eaLnBrk="1" fontAlgn="b" latinLnBrk="0" hangingPunct="1"/>
                      <a:r>
                        <a:rPr lang="es-EC" sz="1800" kern="1200" dirty="0">
                          <a:solidFill>
                            <a:schemeClr val="dk1"/>
                          </a:solidFill>
                          <a:latin typeface="+mn-lt"/>
                          <a:ea typeface="+mn-ea"/>
                          <a:cs typeface="+mn-cs"/>
                        </a:rPr>
                        <a:t>13734</a:t>
                      </a:r>
                    </a:p>
                    <a:p>
                      <a:pPr marL="0" algn="ctr" defTabSz="914400" rtl="0" eaLnBrk="1" fontAlgn="b" latinLnBrk="0" hangingPunct="1"/>
                      <a:endParaRPr lang="es-EC" sz="1800" kern="1200" dirty="0">
                        <a:solidFill>
                          <a:schemeClr val="dk1"/>
                        </a:solidFill>
                        <a:latin typeface="+mn-lt"/>
                        <a:ea typeface="+mn-ea"/>
                        <a:cs typeface="+mn-cs"/>
                      </a:endParaRPr>
                    </a:p>
                  </a:txBody>
                  <a:tcPr marL="9525" marR="9525" marT="9525" marB="0" anchor="b"/>
                </a:tc>
                <a:extLst>
                  <a:ext uri="{0D108BD9-81ED-4DB2-BD59-A6C34878D82A}">
                    <a16:rowId xmlns:a16="http://schemas.microsoft.com/office/drawing/2014/main" val="3866569549"/>
                  </a:ext>
                </a:extLst>
              </a:tr>
            </a:tbl>
          </a:graphicData>
        </a:graphic>
      </p:graphicFrame>
      <p:sp>
        <p:nvSpPr>
          <p:cNvPr id="6" name="CuadroTexto 5"/>
          <p:cNvSpPr txBox="1"/>
          <p:nvPr/>
        </p:nvSpPr>
        <p:spPr>
          <a:xfrm>
            <a:off x="2163921" y="482090"/>
            <a:ext cx="8908281"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
        <p:nvSpPr>
          <p:cNvPr id="7" name="CuadroTexto 6"/>
          <p:cNvSpPr txBox="1"/>
          <p:nvPr/>
        </p:nvSpPr>
        <p:spPr>
          <a:xfrm>
            <a:off x="4016028" y="914546"/>
            <a:ext cx="3503567" cy="400110"/>
          </a:xfrm>
          <a:prstGeom prst="rect">
            <a:avLst/>
          </a:prstGeom>
          <a:noFill/>
        </p:spPr>
        <p:txBody>
          <a:bodyPr wrap="square" rtlCol="0">
            <a:spAutoFit/>
          </a:bodyPr>
          <a:lstStyle/>
          <a:p>
            <a:r>
              <a:rPr lang="en-US" sz="2000" dirty="0">
                <a:ln w="0"/>
                <a:latin typeface="Aharoni" panose="02010803020104030203" pitchFamily="2" charset="-79"/>
                <a:cs typeface="Aharoni" panose="02010803020104030203" pitchFamily="2" charset="-79"/>
              </a:rPr>
              <a:t>NUMERO DE ATENCIÓN AL CLIENTE </a:t>
            </a:r>
            <a:endParaRPr lang="es-ES" sz="2000" dirty="0">
              <a:ln w="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575201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581835" y="805639"/>
            <a:ext cx="7605656"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
        <p:nvSpPr>
          <p:cNvPr id="5" name="Rectángulo 4"/>
          <p:cNvSpPr/>
          <p:nvPr/>
        </p:nvSpPr>
        <p:spPr>
          <a:xfrm>
            <a:off x="247426" y="1422284"/>
            <a:ext cx="11704319" cy="923330"/>
          </a:xfrm>
          <a:prstGeom prst="rect">
            <a:avLst/>
          </a:prstGeom>
        </p:spPr>
        <p:txBody>
          <a:bodyPr wrap="square">
            <a:spAutoFit/>
          </a:bodyPr>
          <a:lstStyle/>
          <a:p>
            <a:pPr algn="ctr"/>
            <a:r>
              <a:rPr lang="es-ES" dirty="0"/>
              <a:t>SE REALIZARON TRABAJOS DE SEÑALIZACIÓN EN LAS VÍAS, CALLES Y AVENIDAS</a:t>
            </a:r>
          </a:p>
          <a:p>
            <a:pPr algn="ctr"/>
            <a:r>
              <a:rPr lang="es-ES" dirty="0"/>
              <a:t>DE NUESTRO CANTÓN Y SE COLOCARON SEÑALETICAS EN BASE AL  ESTUDIO </a:t>
            </a:r>
          </a:p>
          <a:p>
            <a:pPr algn="ctr"/>
            <a:r>
              <a:rPr lang="es-ES" dirty="0"/>
              <a:t>QUE SE REALIZÓ EN LA UNIDAD DE TRÁNSITO EN DISTINTOS SECTORES DE LA CIUDAD.</a:t>
            </a:r>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048" y="2622733"/>
            <a:ext cx="2750705" cy="1824393"/>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1169" y="2562150"/>
            <a:ext cx="3050391" cy="1884976"/>
          </a:xfrm>
          <a:prstGeom prst="rect">
            <a:avLst/>
          </a:prstGeom>
        </p:spPr>
      </p:pic>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798" y="4459716"/>
            <a:ext cx="2769955" cy="2016387"/>
          </a:xfrm>
          <a:prstGeom prst="rect">
            <a:avLst/>
          </a:prstGeom>
        </p:spPr>
      </p:pic>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9194" y="4459716"/>
            <a:ext cx="3050391" cy="2028976"/>
          </a:xfrm>
          <a:prstGeom prst="rect">
            <a:avLst/>
          </a:prstGeom>
        </p:spPr>
      </p:pic>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6976" y="2560953"/>
            <a:ext cx="2788692" cy="1859128"/>
          </a:xfrm>
          <a:prstGeom prst="rect">
            <a:avLst/>
          </a:prstGeom>
        </p:spPr>
      </p:pic>
      <p:pic>
        <p:nvPicPr>
          <p:cNvPr id="13" name="Imagen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93026" y="4459715"/>
            <a:ext cx="2832642" cy="2028301"/>
          </a:xfrm>
          <a:prstGeom prst="rect">
            <a:avLst/>
          </a:prstGeom>
        </p:spPr>
      </p:pic>
      <p:pic>
        <p:nvPicPr>
          <p:cNvPr id="14" name="Imagen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22484" y="2533907"/>
            <a:ext cx="2829261" cy="1886174"/>
          </a:xfrm>
          <a:prstGeom prst="rect">
            <a:avLst/>
          </a:prstGeom>
        </p:spPr>
      </p:pic>
      <p:pic>
        <p:nvPicPr>
          <p:cNvPr id="15" name="Imagen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41084" y="4420081"/>
            <a:ext cx="2842860" cy="2056022"/>
          </a:xfrm>
          <a:prstGeom prst="rect">
            <a:avLst/>
          </a:prstGeom>
        </p:spPr>
      </p:pic>
    </p:spTree>
    <p:extLst>
      <p:ext uri="{BB962C8B-B14F-4D97-AF65-F5344CB8AC3E}">
        <p14:creationId xmlns:p14="http://schemas.microsoft.com/office/powerpoint/2010/main" val="2759313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35162" y="1336922"/>
            <a:ext cx="8294145" cy="313576"/>
          </a:xfrm>
        </p:spPr>
        <p:txBody>
          <a:bodyPr>
            <a:noAutofit/>
          </a:bodyPr>
          <a:lstStyle/>
          <a:p>
            <a:pPr algn="ctr"/>
            <a:r>
              <a:rPr lang="es-MX" sz="2800" dirty="0"/>
              <a:t>IMPLEMENTACIÓN DEL CENTRO DE REVISIÓN TÉCNICA VEHICULAR </a:t>
            </a:r>
            <a:endParaRPr lang="es-EC" sz="2800"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188" y="1935340"/>
            <a:ext cx="3723742" cy="2570059"/>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4930" y="2576524"/>
            <a:ext cx="3929840" cy="3023564"/>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4771" y="4387195"/>
            <a:ext cx="3711106" cy="2295707"/>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4771" y="1874743"/>
            <a:ext cx="3711106" cy="2512452"/>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518" y="4454652"/>
            <a:ext cx="3726412" cy="2290393"/>
          </a:xfrm>
          <a:prstGeom prst="rect">
            <a:avLst/>
          </a:prstGeom>
        </p:spPr>
      </p:pic>
      <p:sp>
        <p:nvSpPr>
          <p:cNvPr id="10" name="CuadroTexto 9"/>
          <p:cNvSpPr txBox="1"/>
          <p:nvPr/>
        </p:nvSpPr>
        <p:spPr>
          <a:xfrm>
            <a:off x="2141724" y="452416"/>
            <a:ext cx="7605656"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Tree>
    <p:extLst>
      <p:ext uri="{BB962C8B-B14F-4D97-AF65-F5344CB8AC3E}">
        <p14:creationId xmlns:p14="http://schemas.microsoft.com/office/powerpoint/2010/main" val="1197840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86086" y="845966"/>
            <a:ext cx="7724888" cy="1183342"/>
          </a:xfrm>
        </p:spPr>
        <p:txBody>
          <a:bodyPr>
            <a:noAutofit/>
          </a:bodyPr>
          <a:lstStyle/>
          <a:p>
            <a:pPr algn="ctr"/>
            <a:r>
              <a:rPr lang="es-MX" sz="3600" dirty="0"/>
              <a:t>GESTION SEGUIRDAD CUIDADANA EN EL AMBITO DE LA TRANSPORTACIÓN  </a:t>
            </a:r>
            <a:endParaRPr lang="es-EC" sz="3600" dirty="0"/>
          </a:p>
        </p:txBody>
      </p:sp>
      <p:sp>
        <p:nvSpPr>
          <p:cNvPr id="4" name="CuadroTexto 3"/>
          <p:cNvSpPr txBox="1"/>
          <p:nvPr/>
        </p:nvSpPr>
        <p:spPr>
          <a:xfrm>
            <a:off x="2377441" y="302120"/>
            <a:ext cx="7605656"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r="31649"/>
          <a:stretch/>
        </p:blipFill>
        <p:spPr>
          <a:xfrm>
            <a:off x="1198859" y="1867746"/>
            <a:ext cx="4177105" cy="2581411"/>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8860" y="4449157"/>
            <a:ext cx="4177104" cy="2323453"/>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8530" y="1868050"/>
            <a:ext cx="3115126" cy="2294740"/>
          </a:xfrm>
          <a:prstGeom prst="rect">
            <a:avLst/>
          </a:prstGeom>
        </p:spPr>
      </p:pic>
      <p:pic>
        <p:nvPicPr>
          <p:cNvPr id="8" name="Imagen 7"/>
          <p:cNvPicPr>
            <a:picLocks noChangeAspect="1"/>
          </p:cNvPicPr>
          <p:nvPr/>
        </p:nvPicPr>
        <p:blipFill rotWithShape="1">
          <a:blip r:embed="rId5" cstate="print">
            <a:extLst>
              <a:ext uri="{28A0092B-C50C-407E-A947-70E740481C1C}">
                <a14:useLocalDpi xmlns:a14="http://schemas.microsoft.com/office/drawing/2010/main" val="0"/>
              </a:ext>
            </a:extLst>
          </a:blip>
          <a:srcRect t="31843" r="5590"/>
          <a:stretch/>
        </p:blipFill>
        <p:spPr>
          <a:xfrm>
            <a:off x="5948530" y="4162790"/>
            <a:ext cx="3170600" cy="2695210"/>
          </a:xfrm>
          <a:prstGeom prst="rect">
            <a:avLst/>
          </a:prstGeom>
        </p:spPr>
      </p:pic>
    </p:spTree>
    <p:extLst>
      <p:ext uri="{BB962C8B-B14F-4D97-AF65-F5344CB8AC3E}">
        <p14:creationId xmlns:p14="http://schemas.microsoft.com/office/powerpoint/2010/main" val="6256676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656542" y="819687"/>
            <a:ext cx="8908281"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
        <p:nvSpPr>
          <p:cNvPr id="5" name="CuadroTexto 4"/>
          <p:cNvSpPr txBox="1"/>
          <p:nvPr/>
        </p:nvSpPr>
        <p:spPr>
          <a:xfrm>
            <a:off x="4009855" y="1301791"/>
            <a:ext cx="2299347" cy="400110"/>
          </a:xfrm>
          <a:prstGeom prst="rect">
            <a:avLst/>
          </a:prstGeom>
          <a:noFill/>
        </p:spPr>
        <p:txBody>
          <a:bodyPr wrap="none" rtlCol="0">
            <a:spAutoFit/>
          </a:bodyPr>
          <a:lstStyle/>
          <a:p>
            <a:pPr algn="just"/>
            <a:r>
              <a:rPr lang="es-ES" sz="2000" dirty="0"/>
              <a:t>GESTION DE PLACAS</a:t>
            </a:r>
            <a:endParaRPr lang="es-ES" dirty="0"/>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6367" y="2299447"/>
            <a:ext cx="3955228" cy="2966421"/>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602" y="2299447"/>
            <a:ext cx="2761802" cy="2966421"/>
          </a:xfrm>
          <a:prstGeom prst="rect">
            <a:avLst/>
          </a:prstGeom>
        </p:spPr>
      </p:pic>
      <p:sp>
        <p:nvSpPr>
          <p:cNvPr id="8" name="CuadroTexto 7"/>
          <p:cNvSpPr txBox="1"/>
          <p:nvPr/>
        </p:nvSpPr>
        <p:spPr>
          <a:xfrm>
            <a:off x="689234" y="1783895"/>
            <a:ext cx="9875589" cy="400110"/>
          </a:xfrm>
          <a:prstGeom prst="rect">
            <a:avLst/>
          </a:prstGeom>
          <a:noFill/>
        </p:spPr>
        <p:txBody>
          <a:bodyPr wrap="none" rtlCol="0">
            <a:spAutoFit/>
          </a:bodyPr>
          <a:lstStyle/>
          <a:p>
            <a:pPr algn="just"/>
            <a:r>
              <a:rPr lang="es-ES" sz="2000" dirty="0"/>
              <a:t>SE GESTIONO LA PETICION DE PLACAS EN LA ANT PARA ENTREGA AL USUARIO EN EL CANTÓN</a:t>
            </a:r>
            <a:endParaRPr lang="es-ES" dirty="0"/>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416087" y="2467388"/>
            <a:ext cx="2267065" cy="1700299"/>
          </a:xfrm>
          <a:prstGeom prst="rect">
            <a:avLst/>
          </a:prstGeom>
        </p:spPr>
      </p:pic>
      <p:pic>
        <p:nvPicPr>
          <p:cNvPr id="10" name="Imagen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9427454" y="3073971"/>
            <a:ext cx="2884904" cy="2163678"/>
          </a:xfrm>
          <a:prstGeom prst="rect">
            <a:avLst/>
          </a:prstGeom>
        </p:spPr>
      </p:pic>
      <p:pic>
        <p:nvPicPr>
          <p:cNvPr id="11"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7392182" y="4737868"/>
            <a:ext cx="2294385" cy="1720789"/>
          </a:xfrm>
          <a:prstGeom prst="rect">
            <a:avLst/>
          </a:prstGeom>
        </p:spPr>
      </p:pic>
    </p:spTree>
    <p:extLst>
      <p:ext uri="{BB962C8B-B14F-4D97-AF65-F5344CB8AC3E}">
        <p14:creationId xmlns:p14="http://schemas.microsoft.com/office/powerpoint/2010/main" val="2704836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226697" y="453927"/>
            <a:ext cx="8908281" cy="400110"/>
          </a:xfrm>
          <a:prstGeom prst="rect">
            <a:avLst/>
          </a:prstGeom>
          <a:noFill/>
        </p:spPr>
        <p:txBody>
          <a:bodyPr wrap="square" rtlCol="0">
            <a:spAutoFit/>
          </a:bodyPr>
          <a:lstStyle/>
          <a:p>
            <a:r>
              <a:rPr lang="en-U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ACCIONES REALIZADAS POR LA UNIDAD DE TR</a:t>
            </a:r>
            <a:r>
              <a:rPr lang="es-ES" sz="2000" dirty="0">
                <a:ln w="0"/>
                <a:effectLst>
                  <a:outerShdw blurRad="38100" dist="19050" dir="2700000" algn="tl" rotWithShape="0">
                    <a:schemeClr val="dk1">
                      <a:alpha val="40000"/>
                    </a:schemeClr>
                  </a:outerShdw>
                </a:effectLst>
                <a:latin typeface="Aharoni" panose="02010803020104030203" pitchFamily="2" charset="-79"/>
                <a:cs typeface="Aharoni" panose="02010803020104030203" pitchFamily="2" charset="-79"/>
              </a:rPr>
              <a:t>ÁNSITO DEL GAD VINCES</a:t>
            </a:r>
          </a:p>
        </p:txBody>
      </p:sp>
      <p:sp>
        <p:nvSpPr>
          <p:cNvPr id="7" name="Marcador de contenido 6"/>
          <p:cNvSpPr>
            <a:spLocks noGrp="1"/>
          </p:cNvSpPr>
          <p:nvPr>
            <p:ph idx="1"/>
          </p:nvPr>
        </p:nvSpPr>
        <p:spPr>
          <a:xfrm>
            <a:off x="1483659" y="1180167"/>
            <a:ext cx="8230496" cy="820756"/>
          </a:xfrm>
        </p:spPr>
        <p:txBody>
          <a:bodyPr>
            <a:normAutofit lnSpcReduction="10000"/>
          </a:bodyPr>
          <a:lstStyle/>
          <a:p>
            <a:pPr marL="0" indent="0" algn="ctr">
              <a:buNone/>
            </a:pPr>
            <a:r>
              <a:rPr lang="es-MX" dirty="0"/>
              <a:t>ATENCION A LOS TRANSPORTISTA DEL SECTOR PUBLICO COMERCIAL DEL CANTÓN</a:t>
            </a:r>
            <a:endParaRPr lang="es-EC"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09" y="2140771"/>
            <a:ext cx="5642063" cy="4231547"/>
          </a:xfrm>
          <a:prstGeom prst="rect">
            <a:avLst/>
          </a:prstGeom>
        </p:spPr>
      </p:pic>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6253" y="2140771"/>
            <a:ext cx="5260491" cy="4231547"/>
          </a:xfrm>
          <a:prstGeom prst="rect">
            <a:avLst/>
          </a:prstGeom>
        </p:spPr>
      </p:pic>
    </p:spTree>
    <p:extLst>
      <p:ext uri="{BB962C8B-B14F-4D97-AF65-F5344CB8AC3E}">
        <p14:creationId xmlns:p14="http://schemas.microsoft.com/office/powerpoint/2010/main" val="34012261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50582" y="289152"/>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5979" y="5222861"/>
            <a:ext cx="2613585" cy="2002125"/>
          </a:xfrm>
          <a:prstGeom prst="rect">
            <a:avLst/>
          </a:prstGeom>
        </p:spPr>
      </p:pic>
      <p:sp>
        <p:nvSpPr>
          <p:cNvPr id="25" name="CuadroTexto 24"/>
          <p:cNvSpPr txBox="1"/>
          <p:nvPr/>
        </p:nvSpPr>
        <p:spPr>
          <a:xfrm>
            <a:off x="3972169" y="280634"/>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4226189" y="3255583"/>
            <a:ext cx="3391402" cy="707886"/>
          </a:xfrm>
          <a:prstGeom prst="rect">
            <a:avLst/>
          </a:prstGeom>
          <a:noFill/>
        </p:spPr>
        <p:txBody>
          <a:bodyPr wrap="square" rtlCol="0">
            <a:spAutoFit/>
          </a:bodyPr>
          <a:lstStyle/>
          <a:p>
            <a:r>
              <a:rPr lang="es-EC" sz="4000" dirty="0">
                <a:solidFill>
                  <a:srgbClr val="0B5029"/>
                </a:solidFill>
                <a:latin typeface="Arial Black" panose="020B0A04020102020204" pitchFamily="34" charset="0"/>
              </a:rPr>
              <a:t>  </a:t>
            </a:r>
          </a:p>
        </p:txBody>
      </p:sp>
      <p:pic>
        <p:nvPicPr>
          <p:cNvPr id="28" name="Imagen 27"/>
          <p:cNvPicPr>
            <a:picLocks noChangeAspect="1"/>
          </p:cNvPicPr>
          <p:nvPr/>
        </p:nvPicPr>
        <p:blipFill>
          <a:blip r:embed="rId4"/>
          <a:stretch>
            <a:fillRect/>
          </a:stretch>
        </p:blipFill>
        <p:spPr>
          <a:xfrm>
            <a:off x="202912" y="5471745"/>
            <a:ext cx="2790705" cy="1419103"/>
          </a:xfrm>
          <a:prstGeom prst="rect">
            <a:avLst/>
          </a:prstGeom>
        </p:spPr>
      </p:pic>
      <p:sp>
        <p:nvSpPr>
          <p:cNvPr id="7" name="CuadroTexto 6"/>
          <p:cNvSpPr txBox="1"/>
          <p:nvPr/>
        </p:nvSpPr>
        <p:spPr>
          <a:xfrm>
            <a:off x="4520518" y="2560216"/>
            <a:ext cx="5411271" cy="132343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ctr"/>
            <a:r>
              <a:rPr lang="es-EC" sz="4000" dirty="0">
                <a:solidFill>
                  <a:srgbClr val="0B5029"/>
                </a:solidFill>
                <a:latin typeface="Arial Black" panose="020B0A04020102020204" pitchFamily="34" charset="0"/>
              </a:rPr>
              <a:t>COMPRAS PÚBLICAS</a:t>
            </a:r>
          </a:p>
        </p:txBody>
      </p:sp>
    </p:spTree>
    <p:extLst>
      <p:ext uri="{BB962C8B-B14F-4D97-AF65-F5344CB8AC3E}">
        <p14:creationId xmlns:p14="http://schemas.microsoft.com/office/powerpoint/2010/main" val="3343826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áfico 4">
            <a:extLst>
              <a:ext uri="{FF2B5EF4-FFF2-40B4-BE49-F238E27FC236}">
                <a16:creationId xmlns:a16="http://schemas.microsoft.com/office/drawing/2014/main" id="{A55C1FA3-8E86-0ECE-9D03-7C1DD4AD5B77}"/>
              </a:ext>
            </a:extLst>
          </p:cNvPr>
          <p:cNvGraphicFramePr/>
          <p:nvPr>
            <p:extLst>
              <p:ext uri="{D42A27DB-BD31-4B8C-83A1-F6EECF244321}">
                <p14:modId xmlns:p14="http://schemas.microsoft.com/office/powerpoint/2010/main" val="1529209018"/>
              </p:ext>
            </p:extLst>
          </p:nvPr>
        </p:nvGraphicFramePr>
        <p:xfrm>
          <a:off x="298227" y="6959621"/>
          <a:ext cx="12849188" cy="6181067"/>
        </p:xfrm>
        <a:graphic>
          <a:graphicData uri="http://schemas.openxmlformats.org/drawingml/2006/chart">
            <c:chart xmlns:c="http://schemas.openxmlformats.org/drawingml/2006/chart" xmlns:r="http://schemas.openxmlformats.org/officeDocument/2006/relationships" r:id="rId2"/>
          </a:graphicData>
        </a:graphic>
      </p:graphicFrame>
      <p:pic>
        <p:nvPicPr>
          <p:cNvPr id="24" name="Imagen 23"/>
          <p:cNvPicPr>
            <a:picLocks noChangeAspect="1"/>
          </p:cNvPicPr>
          <p:nvPr/>
        </p:nvPicPr>
        <p:blipFill>
          <a:blip r:embed="rId3"/>
          <a:stretch>
            <a:fillRect/>
          </a:stretch>
        </p:blipFill>
        <p:spPr>
          <a:xfrm>
            <a:off x="1688605" y="1222408"/>
            <a:ext cx="8784689" cy="4843542"/>
          </a:xfrm>
          <a:prstGeom prst="rect">
            <a:avLst/>
          </a:prstGeom>
        </p:spPr>
      </p:pic>
      <p:sp>
        <p:nvSpPr>
          <p:cNvPr id="25" name="Rectángulo 24"/>
          <p:cNvSpPr/>
          <p:nvPr/>
        </p:nvSpPr>
        <p:spPr>
          <a:xfrm>
            <a:off x="901521" y="283335"/>
            <a:ext cx="10663707" cy="77273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MX" sz="2400" b="1" dirty="0">
                <a:latin typeface="Arial" panose="020B0604020202020204" pitchFamily="34" charset="0"/>
                <a:cs typeface="Arial" panose="020B0604020202020204" pitchFamily="34" charset="0"/>
              </a:rPr>
              <a:t>PROCESOS PUBLICADOS - 2023</a:t>
            </a:r>
            <a:endParaRPr lang="es-EC"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80679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25022" y="156364"/>
            <a:ext cx="10109141" cy="6701636"/>
          </a:xfrm>
          <a:prstGeom prst="rect">
            <a:avLst/>
          </a:prstGeom>
        </p:spPr>
      </p:pic>
    </p:spTree>
    <p:extLst>
      <p:ext uri="{BB962C8B-B14F-4D97-AF65-F5344CB8AC3E}">
        <p14:creationId xmlns:p14="http://schemas.microsoft.com/office/powerpoint/2010/main" val="3183349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4893" y="462291"/>
            <a:ext cx="2598683" cy="256641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20" name="Imagen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5687" y="5632941"/>
            <a:ext cx="1936313" cy="1483304"/>
          </a:xfrm>
          <a:prstGeom prst="rect">
            <a:avLst/>
          </a:prstGeom>
        </p:spPr>
      </p:pic>
      <p:sp>
        <p:nvSpPr>
          <p:cNvPr id="25" name="CuadroTexto 24"/>
          <p:cNvSpPr txBox="1"/>
          <p:nvPr/>
        </p:nvSpPr>
        <p:spPr>
          <a:xfrm>
            <a:off x="3972169" y="280634"/>
            <a:ext cx="7063482" cy="1754326"/>
          </a:xfrm>
          <a:prstGeom prst="rect">
            <a:avLst/>
          </a:prstGeom>
          <a:noFill/>
        </p:spPr>
        <p:txBody>
          <a:bodyPr wrap="square" rtlCol="0">
            <a:spAutoFit/>
          </a:bodyPr>
          <a:lstStyle/>
          <a:p>
            <a:pPr algn="ctr"/>
            <a:r>
              <a:rPr lang="es-EC" sz="3600" dirty="0">
                <a:solidFill>
                  <a:srgbClr val="0B5029"/>
                </a:solidFill>
                <a:latin typeface="Andada" panose="02000000000000000000" pitchFamily="50" charset="0"/>
              </a:rPr>
              <a:t>GOBIERNO AUTÓNOMO</a:t>
            </a:r>
          </a:p>
          <a:p>
            <a:pPr algn="ctr"/>
            <a:r>
              <a:rPr lang="es-EC" sz="3600" dirty="0">
                <a:solidFill>
                  <a:srgbClr val="0B5029"/>
                </a:solidFill>
                <a:latin typeface="Andada" panose="02000000000000000000" pitchFamily="50" charset="0"/>
              </a:rPr>
              <a:t>DESCENTRALIZADO MUNICIPAL </a:t>
            </a:r>
          </a:p>
          <a:p>
            <a:pPr algn="ctr"/>
            <a:r>
              <a:rPr lang="es-EC" sz="3600" dirty="0">
                <a:solidFill>
                  <a:srgbClr val="0B5029"/>
                </a:solidFill>
                <a:latin typeface="Andada" panose="02000000000000000000" pitchFamily="50" charset="0"/>
              </a:rPr>
              <a:t>DEL CANTÓN VINCES.    </a:t>
            </a:r>
          </a:p>
        </p:txBody>
      </p:sp>
      <p:sp>
        <p:nvSpPr>
          <p:cNvPr id="26" name="CuadroTexto 25"/>
          <p:cNvSpPr txBox="1"/>
          <p:nvPr/>
        </p:nvSpPr>
        <p:spPr>
          <a:xfrm>
            <a:off x="4226189" y="3255583"/>
            <a:ext cx="3391402" cy="707886"/>
          </a:xfrm>
          <a:prstGeom prst="rect">
            <a:avLst/>
          </a:prstGeom>
          <a:noFill/>
        </p:spPr>
        <p:txBody>
          <a:bodyPr wrap="square" rtlCol="0">
            <a:spAutoFit/>
          </a:bodyPr>
          <a:lstStyle/>
          <a:p>
            <a:r>
              <a:rPr lang="es-EC" sz="4000" dirty="0">
                <a:solidFill>
                  <a:srgbClr val="0B5029"/>
                </a:solidFill>
                <a:latin typeface="Arial Black" panose="020B0A04020102020204" pitchFamily="34" charset="0"/>
              </a:rPr>
              <a:t>  </a:t>
            </a:r>
          </a:p>
        </p:txBody>
      </p:sp>
      <p:pic>
        <p:nvPicPr>
          <p:cNvPr id="28" name="Imagen 27"/>
          <p:cNvPicPr>
            <a:picLocks noChangeAspect="1"/>
          </p:cNvPicPr>
          <p:nvPr/>
        </p:nvPicPr>
        <p:blipFill>
          <a:blip r:embed="rId4"/>
          <a:stretch>
            <a:fillRect/>
          </a:stretch>
        </p:blipFill>
        <p:spPr>
          <a:xfrm>
            <a:off x="0" y="5476970"/>
            <a:ext cx="2790705" cy="1419103"/>
          </a:xfrm>
          <a:prstGeom prst="rect">
            <a:avLst/>
          </a:prstGeom>
        </p:spPr>
      </p:pic>
      <p:sp>
        <p:nvSpPr>
          <p:cNvPr id="7" name="CuadroTexto 6"/>
          <p:cNvSpPr txBox="1"/>
          <p:nvPr/>
        </p:nvSpPr>
        <p:spPr>
          <a:xfrm>
            <a:off x="4798274" y="2064958"/>
            <a:ext cx="5411271" cy="132343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algn="ctr"/>
            <a:r>
              <a:rPr lang="es-EC" sz="4000" b="1" dirty="0">
                <a:solidFill>
                  <a:srgbClr val="0070C0"/>
                </a:solidFill>
                <a:latin typeface="Arial" panose="020B0604020202020204" pitchFamily="34" charset="0"/>
                <a:cs typeface="Arial" panose="020B0604020202020204" pitchFamily="34" charset="0"/>
              </a:rPr>
              <a:t>PROCURADURÍA SÍNDICA MUNICIPAL</a:t>
            </a:r>
          </a:p>
        </p:txBody>
      </p:sp>
      <p:sp>
        <p:nvSpPr>
          <p:cNvPr id="2" name="Rectángulo 1"/>
          <p:cNvSpPr/>
          <p:nvPr/>
        </p:nvSpPr>
        <p:spPr>
          <a:xfrm>
            <a:off x="2663886" y="3481523"/>
            <a:ext cx="7718620" cy="276408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es-MX" b="1" dirty="0">
                <a:latin typeface="Arial" panose="020B0604020202020204" pitchFamily="34" charset="0"/>
                <a:cs typeface="Arial" panose="020B0604020202020204" pitchFamily="34" charset="0"/>
              </a:rPr>
              <a:t>Asesorar a las autoridades, direcciones y más unidades administrativas municipales en materia de derecho y ejercer el patrocinio legal, judicial y extrajudicial, defensa institucional, asesoramiento, dictámenes, informes para garantizar y salvaguardar los intereses de la institución y la colectividad del cantón y gestionar procesos jurídicos en el ámbito de la gestión interna.</a:t>
            </a:r>
            <a:endParaRPr lang="es-EC" b="1" dirty="0">
              <a:latin typeface="Arial" panose="020B0604020202020204" pitchFamily="34" charset="0"/>
              <a:cs typeface="Arial" panose="020B0604020202020204" pitchFamily="34" charset="0"/>
            </a:endParaRPr>
          </a:p>
        </p:txBody>
      </p:sp>
      <p:sp>
        <p:nvSpPr>
          <p:cNvPr id="3" name="Rectángulo redondeado 2"/>
          <p:cNvSpPr/>
          <p:nvPr/>
        </p:nvSpPr>
        <p:spPr>
          <a:xfrm>
            <a:off x="109090" y="4178747"/>
            <a:ext cx="2253803" cy="93903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MX" sz="2400" b="1" dirty="0">
                <a:latin typeface="Arial" panose="020B0604020202020204" pitchFamily="34" charset="0"/>
                <a:cs typeface="Arial" panose="020B0604020202020204" pitchFamily="34" charset="0"/>
              </a:rPr>
              <a:t>MISIÓN </a:t>
            </a:r>
            <a:endParaRPr lang="es-EC"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94611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794114439"/>
              </p:ext>
            </p:extLst>
          </p:nvPr>
        </p:nvGraphicFramePr>
        <p:xfrm>
          <a:off x="2154708" y="1483821"/>
          <a:ext cx="8302938" cy="4002579"/>
        </p:xfrm>
        <a:graphic>
          <a:graphicData uri="http://schemas.openxmlformats.org/drawingml/2006/table">
            <a:tbl>
              <a:tblPr>
                <a:tableStyleId>{5C22544A-7EE6-4342-B048-85BDC9FD1C3A}</a:tableStyleId>
              </a:tblPr>
              <a:tblGrid>
                <a:gridCol w="2656164">
                  <a:extLst>
                    <a:ext uri="{9D8B030D-6E8A-4147-A177-3AD203B41FA5}">
                      <a16:colId xmlns:a16="http://schemas.microsoft.com/office/drawing/2014/main" val="759087990"/>
                    </a:ext>
                  </a:extLst>
                </a:gridCol>
                <a:gridCol w="2074523">
                  <a:extLst>
                    <a:ext uri="{9D8B030D-6E8A-4147-A177-3AD203B41FA5}">
                      <a16:colId xmlns:a16="http://schemas.microsoft.com/office/drawing/2014/main" val="2780660228"/>
                    </a:ext>
                  </a:extLst>
                </a:gridCol>
                <a:gridCol w="2132686">
                  <a:extLst>
                    <a:ext uri="{9D8B030D-6E8A-4147-A177-3AD203B41FA5}">
                      <a16:colId xmlns:a16="http://schemas.microsoft.com/office/drawing/2014/main" val="903588508"/>
                    </a:ext>
                  </a:extLst>
                </a:gridCol>
                <a:gridCol w="1439565">
                  <a:extLst>
                    <a:ext uri="{9D8B030D-6E8A-4147-A177-3AD203B41FA5}">
                      <a16:colId xmlns:a16="http://schemas.microsoft.com/office/drawing/2014/main" val="1553245680"/>
                    </a:ext>
                  </a:extLst>
                </a:gridCol>
              </a:tblGrid>
              <a:tr h="643015">
                <a:tc>
                  <a:txBody>
                    <a:bodyPr/>
                    <a:lstStyle/>
                    <a:p>
                      <a:pPr algn="ctr" fontAlgn="ctr"/>
                      <a:r>
                        <a:rPr lang="es-EC" sz="1100" b="1" u="none" strike="noStrike" dirty="0">
                          <a:effectLst/>
                          <a:latin typeface="Arial" panose="020B0604020202020204" pitchFamily="34" charset="0"/>
                          <a:cs typeface="Arial" panose="020B0604020202020204" pitchFamily="34" charset="0"/>
                        </a:rPr>
                        <a:t>Denominación del servicio</a:t>
                      </a:r>
                      <a:endParaRPr lang="es-EC" sz="1100" b="1" i="0" u="none" strike="noStrike" dirty="0">
                        <a:solidFill>
                          <a:srgbClr val="FFFFFF"/>
                        </a:solidFill>
                        <a:effectLst/>
                        <a:latin typeface="Arial" panose="020B0604020202020204" pitchFamily="34" charset="0"/>
                        <a:cs typeface="Arial" panose="020B0604020202020204" pitchFamily="34" charset="0"/>
                      </a:endParaRPr>
                    </a:p>
                  </a:txBody>
                  <a:tcPr marL="0" marR="0" marT="0" marB="0" anchor="ctr"/>
                </a:tc>
                <a:tc>
                  <a:txBody>
                    <a:bodyPr/>
                    <a:lstStyle/>
                    <a:p>
                      <a:pPr algn="l" fontAlgn="ctr"/>
                      <a:r>
                        <a:rPr lang="es-EC" sz="1100" b="1" u="none" strike="noStrike">
                          <a:effectLst/>
                          <a:latin typeface="Arial" panose="020B0604020202020204" pitchFamily="34" charset="0"/>
                          <a:cs typeface="Arial" panose="020B0604020202020204" pitchFamily="34" charset="0"/>
                        </a:rPr>
                        <a:t>Solicitudes  Ingresadas </a:t>
                      </a:r>
                      <a:endParaRPr lang="es-EC" sz="1100" b="1" i="0" u="none" strike="noStrike">
                        <a:solidFill>
                          <a:srgbClr val="FFFFFF"/>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1100" b="1" u="none" strike="noStrike">
                          <a:effectLst/>
                          <a:latin typeface="Arial" panose="020B0604020202020204" pitchFamily="34" charset="0"/>
                          <a:cs typeface="Arial" panose="020B0604020202020204" pitchFamily="34" charset="0"/>
                        </a:rPr>
                        <a:t>Solicitudes Despachadas </a:t>
                      </a:r>
                      <a:endParaRPr lang="es-EC" sz="1100" b="1" i="0" u="none" strike="noStrike">
                        <a:solidFill>
                          <a:srgbClr val="FFFFFF"/>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1100" b="1" u="none" strike="noStrike" dirty="0">
                          <a:effectLst/>
                          <a:latin typeface="Arial" panose="020B0604020202020204" pitchFamily="34" charset="0"/>
                          <a:cs typeface="Arial" panose="020B0604020202020204" pitchFamily="34" charset="0"/>
                        </a:rPr>
                        <a:t>Solicitudes Rechazadas </a:t>
                      </a:r>
                      <a:endParaRPr lang="es-EC" sz="1100" b="1" i="0" u="none" strike="noStrike" dirty="0">
                        <a:solidFill>
                          <a:srgbClr val="FFFFFF"/>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003460341"/>
                  </a:ext>
                </a:extLst>
              </a:tr>
              <a:tr h="514412">
                <a:tc>
                  <a:txBody>
                    <a:bodyPr/>
                    <a:lstStyle/>
                    <a:p>
                      <a:pPr algn="ctr" fontAlgn="ctr"/>
                      <a:r>
                        <a:rPr lang="es-EC" sz="900" u="none" strike="noStrike">
                          <a:effectLst/>
                          <a:latin typeface="Arial" panose="020B0604020202020204" pitchFamily="34" charset="0"/>
                          <a:cs typeface="Arial" panose="020B0604020202020204" pitchFamily="34" charset="0"/>
                        </a:rPr>
                        <a:t>PARTICIONES EXTRAJUDICIALES </a:t>
                      </a:r>
                      <a:endParaRPr lang="es-EC"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30</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22</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1</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646930921"/>
                  </a:ext>
                </a:extLst>
              </a:tr>
              <a:tr h="514412">
                <a:tc>
                  <a:txBody>
                    <a:bodyPr/>
                    <a:lstStyle/>
                    <a:p>
                      <a:pPr algn="ctr" fontAlgn="ctr"/>
                      <a:r>
                        <a:rPr lang="es-EC" sz="900" u="none" strike="noStrike">
                          <a:effectLst/>
                          <a:latin typeface="Arial" panose="020B0604020202020204" pitchFamily="34" charset="0"/>
                          <a:cs typeface="Arial" panose="020B0604020202020204" pitchFamily="34" charset="0"/>
                        </a:rPr>
                        <a:t>FRACCIONAMIENTOS  DE PREDIOS URBANOS </a:t>
                      </a:r>
                      <a:endParaRPr lang="es-EC"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35</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31</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3</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631768396"/>
                  </a:ext>
                </a:extLst>
              </a:tr>
              <a:tr h="514412">
                <a:tc>
                  <a:txBody>
                    <a:bodyPr/>
                    <a:lstStyle/>
                    <a:p>
                      <a:pPr algn="ctr" fontAlgn="ctr"/>
                      <a:r>
                        <a:rPr lang="es-EC" sz="900" u="none" strike="noStrike">
                          <a:effectLst/>
                          <a:latin typeface="Arial" panose="020B0604020202020204" pitchFamily="34" charset="0"/>
                          <a:cs typeface="Arial" panose="020B0604020202020204" pitchFamily="34" charset="0"/>
                        </a:rPr>
                        <a:t>FRACCIONAMIENTOS  DE PREDIOS  RURALES</a:t>
                      </a:r>
                      <a:endParaRPr lang="es-EC" sz="9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125</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133</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8</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759874519"/>
                  </a:ext>
                </a:extLst>
              </a:tr>
              <a:tr h="643015">
                <a:tc>
                  <a:txBody>
                    <a:bodyPr/>
                    <a:lstStyle/>
                    <a:p>
                      <a:pPr algn="ctr" fontAlgn="b"/>
                      <a:r>
                        <a:rPr lang="es-EC" sz="1100" u="none" strike="noStrike">
                          <a:effectLst/>
                          <a:latin typeface="Arial" panose="020B0604020202020204" pitchFamily="34" charset="0"/>
                          <a:cs typeface="Arial" panose="020B0604020202020204" pitchFamily="34" charset="0"/>
                        </a:rPr>
                        <a:t>LEVANTAMIENTO DE PATRIMONIO </a:t>
                      </a:r>
                      <a:endParaRPr lang="es-EC" sz="11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ctr"/>
                      <a:r>
                        <a:rPr lang="es-EC" sz="900" u="none" strike="noStrike">
                          <a:effectLst/>
                          <a:latin typeface="Arial" panose="020B0604020202020204" pitchFamily="34" charset="0"/>
                          <a:cs typeface="Arial" panose="020B0604020202020204" pitchFamily="34" charset="0"/>
                        </a:rPr>
                        <a:t>10</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8</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dirty="0">
                          <a:effectLst/>
                          <a:latin typeface="Arial" panose="020B0604020202020204" pitchFamily="34" charset="0"/>
                          <a:cs typeface="Arial" panose="020B0604020202020204" pitchFamily="34" charset="0"/>
                        </a:rPr>
                        <a:t>0</a:t>
                      </a:r>
                      <a:endParaRPr lang="es-EC" sz="9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906027912"/>
                  </a:ext>
                </a:extLst>
              </a:tr>
              <a:tr h="321507">
                <a:tc>
                  <a:txBody>
                    <a:bodyPr/>
                    <a:lstStyle/>
                    <a:p>
                      <a:pPr algn="ctr" fontAlgn="b"/>
                      <a:r>
                        <a:rPr lang="es-EC" sz="1100" u="none" strike="noStrike">
                          <a:effectLst/>
                          <a:latin typeface="Arial" panose="020B0604020202020204" pitchFamily="34" charset="0"/>
                          <a:cs typeface="Arial" panose="020B0604020202020204" pitchFamily="34" charset="0"/>
                        </a:rPr>
                        <a:t>VENTA DE TERRENOS</a:t>
                      </a:r>
                      <a:endParaRPr lang="es-EC" sz="1100" b="1" i="0" u="none" strike="noStrike">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ctr"/>
                      <a:r>
                        <a:rPr lang="es-EC" sz="900" u="none" strike="noStrike">
                          <a:effectLst/>
                          <a:latin typeface="Arial" panose="020B0604020202020204" pitchFamily="34" charset="0"/>
                          <a:cs typeface="Arial" panose="020B0604020202020204" pitchFamily="34" charset="0"/>
                        </a:rPr>
                        <a:t>9</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4</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0</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521863375"/>
                  </a:ext>
                </a:extLst>
              </a:tr>
              <a:tr h="643015">
                <a:tc>
                  <a:txBody>
                    <a:bodyPr/>
                    <a:lstStyle/>
                    <a:p>
                      <a:pPr algn="ctr" fontAlgn="b"/>
                      <a:r>
                        <a:rPr lang="es-EC" sz="1100" u="none" strike="noStrike" dirty="0">
                          <a:effectLst/>
                          <a:latin typeface="Arial" panose="020B0604020202020204" pitchFamily="34" charset="0"/>
                          <a:cs typeface="Arial" panose="020B0604020202020204" pitchFamily="34" charset="0"/>
                        </a:rPr>
                        <a:t>APROBACIÓN DE LOTIZACIÓN</a:t>
                      </a:r>
                      <a:endParaRPr lang="es-EC" sz="11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b"/>
                </a:tc>
                <a:tc>
                  <a:txBody>
                    <a:bodyPr/>
                    <a:lstStyle/>
                    <a:p>
                      <a:pPr algn="ctr" fontAlgn="ctr"/>
                      <a:r>
                        <a:rPr lang="es-EC" sz="900" u="none" strike="noStrike" dirty="0">
                          <a:effectLst/>
                          <a:latin typeface="Arial" panose="020B0604020202020204" pitchFamily="34" charset="0"/>
                          <a:cs typeface="Arial" panose="020B0604020202020204" pitchFamily="34" charset="0"/>
                        </a:rPr>
                        <a:t>4</a:t>
                      </a:r>
                      <a:endParaRPr lang="es-EC" sz="9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3</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900" u="none" strike="noStrike">
                          <a:effectLst/>
                          <a:latin typeface="Arial" panose="020B0604020202020204" pitchFamily="34" charset="0"/>
                          <a:cs typeface="Arial" panose="020B0604020202020204" pitchFamily="34" charset="0"/>
                        </a:rPr>
                        <a:t>0</a:t>
                      </a:r>
                      <a:endParaRPr lang="es-EC" sz="9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235207074"/>
                  </a:ext>
                </a:extLst>
              </a:tr>
              <a:tr h="208791">
                <a:tc>
                  <a:txBody>
                    <a:bodyPr/>
                    <a:lstStyle/>
                    <a:p>
                      <a:pPr algn="ctr" fontAlgn="ctr"/>
                      <a:r>
                        <a:rPr lang="es-EC" sz="1200" b="1" u="none" strike="noStrike" dirty="0">
                          <a:effectLst/>
                          <a:latin typeface="Arial" panose="020B0604020202020204" pitchFamily="34" charset="0"/>
                          <a:cs typeface="Arial" panose="020B0604020202020204" pitchFamily="34" charset="0"/>
                        </a:rPr>
                        <a:t>TOTAL</a:t>
                      </a:r>
                      <a:endParaRPr lang="es-EC"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1200" b="1" u="none" strike="noStrike" dirty="0">
                          <a:effectLst/>
                          <a:latin typeface="Arial" panose="020B0604020202020204" pitchFamily="34" charset="0"/>
                          <a:cs typeface="Arial" panose="020B0604020202020204" pitchFamily="34" charset="0"/>
                        </a:rPr>
                        <a:t>213</a:t>
                      </a:r>
                      <a:endParaRPr lang="es-EC"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1200" b="1" u="none" strike="noStrike" dirty="0">
                          <a:effectLst/>
                          <a:latin typeface="Arial" panose="020B0604020202020204" pitchFamily="34" charset="0"/>
                          <a:cs typeface="Arial" panose="020B0604020202020204" pitchFamily="34" charset="0"/>
                        </a:rPr>
                        <a:t>201</a:t>
                      </a:r>
                      <a:endParaRPr lang="es-EC"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ctr"/>
                      <a:r>
                        <a:rPr lang="es-EC" sz="1200" b="1" u="none" strike="noStrike" dirty="0">
                          <a:effectLst/>
                          <a:latin typeface="Arial" panose="020B0604020202020204" pitchFamily="34" charset="0"/>
                          <a:cs typeface="Arial" panose="020B0604020202020204" pitchFamily="34" charset="0"/>
                        </a:rPr>
                        <a:t>12</a:t>
                      </a:r>
                      <a:endParaRPr lang="es-EC" sz="12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90803756"/>
                  </a:ext>
                </a:extLst>
              </a:tr>
            </a:tbl>
          </a:graphicData>
        </a:graphic>
      </p:graphicFrame>
      <p:sp>
        <p:nvSpPr>
          <p:cNvPr id="5" name="Rectángulo 4"/>
          <p:cNvSpPr/>
          <p:nvPr/>
        </p:nvSpPr>
        <p:spPr>
          <a:xfrm>
            <a:off x="1004552" y="206062"/>
            <a:ext cx="10277341" cy="901521"/>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C" dirty="0"/>
              <a:t> </a:t>
            </a:r>
            <a:r>
              <a:rPr lang="es-EC" sz="2400" b="1" dirty="0">
                <a:latin typeface="Arial" panose="020B0604020202020204" pitchFamily="34" charset="0"/>
                <a:cs typeface="Arial" panose="020B0604020202020204" pitchFamily="34" charset="0"/>
              </a:rPr>
              <a:t>SERVICIOS DE ASESORÍA JURÍDICA</a:t>
            </a:r>
          </a:p>
        </p:txBody>
      </p:sp>
    </p:spTree>
    <p:extLst>
      <p:ext uri="{BB962C8B-B14F-4D97-AF65-F5344CB8AC3E}">
        <p14:creationId xmlns:p14="http://schemas.microsoft.com/office/powerpoint/2010/main" val="331140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49F52DE1-BE81-56BA-D6D1-03BAAE684FEB}"/>
              </a:ext>
            </a:extLst>
          </p:cNvPr>
          <p:cNvGraphicFramePr>
            <a:graphicFrameLocks/>
          </p:cNvGraphicFramePr>
          <p:nvPr>
            <p:extLst>
              <p:ext uri="{D42A27DB-BD31-4B8C-83A1-F6EECF244321}">
                <p14:modId xmlns:p14="http://schemas.microsoft.com/office/powerpoint/2010/main" val="2293866214"/>
              </p:ext>
            </p:extLst>
          </p:nvPr>
        </p:nvGraphicFramePr>
        <p:xfrm>
          <a:off x="1790163" y="241933"/>
          <a:ext cx="9697792" cy="63741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3566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GOBIERNO AUTÓNOMO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DESCENTRALIZADO MUNICIPAL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DEL CANTÓN VINCES    </a:t>
            </a:r>
          </a:p>
        </p:txBody>
      </p:sp>
      <p:sp>
        <p:nvSpPr>
          <p:cNvPr id="26" name="CuadroTexto 25"/>
          <p:cNvSpPr txBox="1"/>
          <p:nvPr/>
        </p:nvSpPr>
        <p:spPr>
          <a:xfrm>
            <a:off x="4546277" y="2668315"/>
            <a:ext cx="5095798" cy="2554545"/>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DIRECCIÓN  DESARROLLO</a:t>
            </a:r>
            <a:r>
              <a:rPr kumimoji="0" lang="es-EC" sz="4000" b="0" i="0" u="none" strike="noStrike" kern="1200" cap="none" spc="0" normalizeH="0" noProof="0" dirty="0">
                <a:ln>
                  <a:noFill/>
                </a:ln>
                <a:solidFill>
                  <a:srgbClr val="0B5029"/>
                </a:solidFill>
                <a:effectLst/>
                <a:uLnTx/>
                <a:uFillTx/>
                <a:latin typeface="Arial Black" panose="020B0A04020102020204" pitchFamily="34" charset="0"/>
                <a:ea typeface="+mn-ea"/>
                <a:cs typeface="+mn-cs"/>
              </a:rPr>
              <a:t> COMUNITARIO Y GESTION SOCIAL</a:t>
            </a:r>
            <a:endPar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40786727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EC" b="1" dirty="0"/>
              <a:t>DIRECCION DE DESARROLLO COMUNITARIO Y GESTION SOCIAL</a:t>
            </a:r>
            <a:br>
              <a:rPr lang="es-EC" dirty="0"/>
            </a:br>
            <a:endParaRPr lang="es-EC" dirty="0"/>
          </a:p>
        </p:txBody>
      </p:sp>
      <p:sp>
        <p:nvSpPr>
          <p:cNvPr id="3" name="Marcador de contenido 2"/>
          <p:cNvSpPr>
            <a:spLocks noGrp="1"/>
          </p:cNvSpPr>
          <p:nvPr>
            <p:ph idx="1"/>
          </p:nvPr>
        </p:nvSpPr>
        <p:spPr/>
        <p:txBody>
          <a:bodyPr/>
          <a:lstStyle/>
          <a:p>
            <a:r>
              <a:rPr lang="es-MX" dirty="0"/>
              <a:t>ADQUISICIÓN   DE VÍVERES NO PERECIBLES, PARA LA POBLACIÓN   VULNERABLE   DEL CANTÓN VINCES AFECTADOS POR LOS ESTRAGOS DE LA NATURALEZA EN LA ETAPA INVERNAL.  </a:t>
            </a:r>
          </a:p>
          <a:p>
            <a:r>
              <a:rPr lang="es-MX" dirty="0"/>
              <a:t>Se entregaron 5.130 raciones alimenticias a 2.565 familias en las que recibieron por 2 veces los víveres   ya que sufrieron los estragos de la inundación en la fuerte etapa invernal. Monto: $ 90.021,081 sin incluir el IVA</a:t>
            </a:r>
          </a:p>
          <a:p>
            <a:endParaRPr lang="es-EC" dirty="0"/>
          </a:p>
        </p:txBody>
      </p:sp>
      <p:pic>
        <p:nvPicPr>
          <p:cNvPr id="4" name="Imagen 3"/>
          <p:cNvPicPr>
            <a:picLocks noChangeAspect="1"/>
          </p:cNvPicPr>
          <p:nvPr/>
        </p:nvPicPr>
        <p:blipFill>
          <a:blip r:embed="rId2"/>
          <a:stretch>
            <a:fillRect/>
          </a:stretch>
        </p:blipFill>
        <p:spPr>
          <a:xfrm>
            <a:off x="1255521" y="4738182"/>
            <a:ext cx="1902117" cy="1438781"/>
          </a:xfrm>
          <a:prstGeom prst="rect">
            <a:avLst/>
          </a:prstGeom>
        </p:spPr>
      </p:pic>
      <p:pic>
        <p:nvPicPr>
          <p:cNvPr id="5" name="Imagen 4"/>
          <p:cNvPicPr>
            <a:picLocks noChangeAspect="1"/>
          </p:cNvPicPr>
          <p:nvPr/>
        </p:nvPicPr>
        <p:blipFill>
          <a:blip r:embed="rId3"/>
          <a:stretch>
            <a:fillRect/>
          </a:stretch>
        </p:blipFill>
        <p:spPr>
          <a:xfrm>
            <a:off x="3501979" y="4738182"/>
            <a:ext cx="1798476" cy="1438781"/>
          </a:xfrm>
          <a:prstGeom prst="rect">
            <a:avLst/>
          </a:prstGeom>
        </p:spPr>
      </p:pic>
      <p:pic>
        <p:nvPicPr>
          <p:cNvPr id="6" name="Imagen 5"/>
          <p:cNvPicPr>
            <a:picLocks noChangeAspect="1"/>
          </p:cNvPicPr>
          <p:nvPr/>
        </p:nvPicPr>
        <p:blipFill>
          <a:blip r:embed="rId4"/>
          <a:stretch>
            <a:fillRect/>
          </a:stretch>
        </p:blipFill>
        <p:spPr>
          <a:xfrm>
            <a:off x="5794295" y="4738182"/>
            <a:ext cx="1865538" cy="1420491"/>
          </a:xfrm>
          <a:prstGeom prst="rect">
            <a:avLst/>
          </a:prstGeom>
        </p:spPr>
      </p:pic>
      <p:pic>
        <p:nvPicPr>
          <p:cNvPr id="7" name="Imagen 6"/>
          <p:cNvPicPr>
            <a:picLocks noChangeAspect="1"/>
          </p:cNvPicPr>
          <p:nvPr/>
        </p:nvPicPr>
        <p:blipFill>
          <a:blip r:embed="rId5"/>
          <a:stretch>
            <a:fillRect/>
          </a:stretch>
        </p:blipFill>
        <p:spPr>
          <a:xfrm>
            <a:off x="8215556" y="4591865"/>
            <a:ext cx="2206943" cy="1731414"/>
          </a:xfrm>
          <a:prstGeom prst="rect">
            <a:avLst/>
          </a:prstGeom>
        </p:spPr>
      </p:pic>
    </p:spTree>
    <p:extLst>
      <p:ext uri="{BB962C8B-B14F-4D97-AF65-F5344CB8AC3E}">
        <p14:creationId xmlns:p14="http://schemas.microsoft.com/office/powerpoint/2010/main" val="14657326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45719"/>
          </a:xfrm>
        </p:spPr>
        <p:txBody>
          <a:bodyPr>
            <a:normAutofit fontScale="90000"/>
          </a:bodyPr>
          <a:lstStyle/>
          <a:p>
            <a:endParaRPr lang="es-EC" dirty="0"/>
          </a:p>
        </p:txBody>
      </p:sp>
      <p:pic>
        <p:nvPicPr>
          <p:cNvPr id="4" name="Marcador de contenido 3"/>
          <p:cNvPicPr>
            <a:picLocks noGrp="1" noChangeAspect="1"/>
          </p:cNvPicPr>
          <p:nvPr>
            <p:ph idx="1"/>
          </p:nvPr>
        </p:nvPicPr>
        <p:blipFill>
          <a:blip r:embed="rId2"/>
          <a:stretch>
            <a:fillRect/>
          </a:stretch>
        </p:blipFill>
        <p:spPr>
          <a:xfrm>
            <a:off x="939722" y="1419648"/>
            <a:ext cx="2121592" cy="1737511"/>
          </a:xfrm>
          <a:prstGeom prst="rect">
            <a:avLst/>
          </a:prstGeom>
        </p:spPr>
      </p:pic>
      <p:pic>
        <p:nvPicPr>
          <p:cNvPr id="5" name="Imagen 4"/>
          <p:cNvPicPr>
            <a:picLocks noChangeAspect="1"/>
          </p:cNvPicPr>
          <p:nvPr/>
        </p:nvPicPr>
        <p:blipFill>
          <a:blip r:embed="rId3"/>
          <a:stretch>
            <a:fillRect/>
          </a:stretch>
        </p:blipFill>
        <p:spPr>
          <a:xfrm>
            <a:off x="4791725" y="1419648"/>
            <a:ext cx="1707028" cy="1731414"/>
          </a:xfrm>
          <a:prstGeom prst="rect">
            <a:avLst/>
          </a:prstGeom>
        </p:spPr>
      </p:pic>
    </p:spTree>
    <p:extLst>
      <p:ext uri="{BB962C8B-B14F-4D97-AF65-F5344CB8AC3E}">
        <p14:creationId xmlns:p14="http://schemas.microsoft.com/office/powerpoint/2010/main" val="2622986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sz="2700" dirty="0">
                <a:latin typeface="Arial" panose="020B0604020202020204" pitchFamily="34" charset="0"/>
                <a:cs typeface="Arial" panose="020B0604020202020204" pitchFamily="34" charset="0"/>
              </a:rPr>
              <a:t>“ADQUISICIÓN DE SILLAS DE RUEDAS COMO AYUDAS TÉCNICAS PARA GRUPOS DE ATENCIÓN PRIORITARIA, EN EL CANTÓN VINCES”.</a:t>
            </a: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Monto: $ 5.945,00 sin incluir el IVA</a:t>
            </a:r>
            <a:br>
              <a:rPr lang="es-MX" dirty="0"/>
            </a:br>
            <a:r>
              <a:rPr lang="es-MX" dirty="0"/>
              <a:t>              Monto: $ 5.945,00 sin incluir el IVA</a:t>
            </a:r>
            <a:br>
              <a:rPr lang="es-MX" dirty="0"/>
            </a:br>
            <a:endParaRPr lang="es-EC" dirty="0"/>
          </a:p>
        </p:txBody>
      </p:sp>
      <p:pic>
        <p:nvPicPr>
          <p:cNvPr id="4" name="Marcador de contenido 3"/>
          <p:cNvPicPr>
            <a:picLocks noGrp="1" noChangeAspect="1"/>
          </p:cNvPicPr>
          <p:nvPr>
            <p:ph idx="1"/>
          </p:nvPr>
        </p:nvPicPr>
        <p:blipFill>
          <a:blip r:embed="rId2"/>
          <a:stretch>
            <a:fillRect/>
          </a:stretch>
        </p:blipFill>
        <p:spPr>
          <a:xfrm>
            <a:off x="727107" y="2675681"/>
            <a:ext cx="1774090" cy="1749704"/>
          </a:xfrm>
          <a:prstGeom prst="rect">
            <a:avLst/>
          </a:prstGeom>
        </p:spPr>
      </p:pic>
      <p:pic>
        <p:nvPicPr>
          <p:cNvPr id="5" name="Imagen 4"/>
          <p:cNvPicPr>
            <a:picLocks noChangeAspect="1"/>
          </p:cNvPicPr>
          <p:nvPr/>
        </p:nvPicPr>
        <p:blipFill>
          <a:blip r:embed="rId3"/>
          <a:stretch>
            <a:fillRect/>
          </a:stretch>
        </p:blipFill>
        <p:spPr>
          <a:xfrm>
            <a:off x="4044751" y="2748840"/>
            <a:ext cx="1707028" cy="1676545"/>
          </a:xfrm>
          <a:prstGeom prst="rect">
            <a:avLst/>
          </a:prstGeom>
        </p:spPr>
      </p:pic>
      <p:pic>
        <p:nvPicPr>
          <p:cNvPr id="6" name="Imagen 5"/>
          <p:cNvPicPr>
            <a:picLocks noChangeAspect="1"/>
          </p:cNvPicPr>
          <p:nvPr/>
        </p:nvPicPr>
        <p:blipFill>
          <a:blip r:embed="rId4"/>
          <a:stretch>
            <a:fillRect/>
          </a:stretch>
        </p:blipFill>
        <p:spPr>
          <a:xfrm>
            <a:off x="7550852" y="2755625"/>
            <a:ext cx="1700931" cy="1767993"/>
          </a:xfrm>
          <a:prstGeom prst="rect">
            <a:avLst/>
          </a:prstGeom>
        </p:spPr>
      </p:pic>
    </p:spTree>
    <p:extLst>
      <p:ext uri="{BB962C8B-B14F-4D97-AF65-F5344CB8AC3E}">
        <p14:creationId xmlns:p14="http://schemas.microsoft.com/office/powerpoint/2010/main" val="23198818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44580" y="592427"/>
            <a:ext cx="9302839" cy="5171338"/>
          </a:xfrm>
        </p:spPr>
        <p:txBody>
          <a:bodyPr>
            <a:normAutofit fontScale="90000"/>
          </a:bodyPr>
          <a:lstStyle/>
          <a:p>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PROYECTO DE DESARROLLO INFANTIL-MIES.</a:t>
            </a: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 OBJETIVO</a:t>
            </a: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Promover el buen comienzo de la vida de las niñas y niños como base y garantía    para   un        buen desarrollo y despliegue de todas sus capacidades y potencialidades durante toda la vida  a través de la atención diaria y consejería familiar a las mujeres gestantes y familias de niñas y niños de 1 a 3 años de edad</a:t>
            </a:r>
            <a:r>
              <a:rPr lang="es-MX" dirty="0"/>
              <a:t>.</a:t>
            </a:r>
            <a:br>
              <a:rPr lang="es-MX" dirty="0"/>
            </a:br>
            <a:r>
              <a:rPr lang="es-MX" sz="2200" dirty="0">
                <a:latin typeface="Arial" panose="020B0604020202020204" pitchFamily="34" charset="0"/>
                <a:cs typeface="Arial" panose="020B0604020202020204" pitchFamily="34" charset="0"/>
              </a:rPr>
              <a:t>Población atendida: 72 Niños, niñas de uno tres años de edad prioritariamente a aquellos en situación de pobreza, extrema pobreza y vulnerabilidad para el ejercicio pleno de sus derechos como niños y niños de una sociedad actual.</a:t>
            </a: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MONTO MIES: $ 118,196,16</a:t>
            </a: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MONTO GADM-VINCES: $ 29.561,3</a:t>
            </a:r>
            <a:br>
              <a:rPr lang="es-MX" dirty="0"/>
            </a:br>
            <a:endParaRPr lang="es-EC" dirty="0"/>
          </a:p>
        </p:txBody>
      </p:sp>
      <p:sp>
        <p:nvSpPr>
          <p:cNvPr id="3" name="Subtítulo 2"/>
          <p:cNvSpPr>
            <a:spLocks noGrp="1"/>
          </p:cNvSpPr>
          <p:nvPr>
            <p:ph type="subTitle" idx="1"/>
          </p:nvPr>
        </p:nvSpPr>
        <p:spPr>
          <a:xfrm flipV="1">
            <a:off x="1524000" y="4971245"/>
            <a:ext cx="9144000" cy="240835"/>
          </a:xfrm>
        </p:spPr>
        <p:txBody>
          <a:bodyPr>
            <a:normAutofit fontScale="55000" lnSpcReduction="20000"/>
          </a:bodyPr>
          <a:lstStyle/>
          <a:p>
            <a:endParaRPr lang="es-EC" dirty="0"/>
          </a:p>
        </p:txBody>
      </p:sp>
    </p:spTree>
    <p:extLst>
      <p:ext uri="{BB962C8B-B14F-4D97-AF65-F5344CB8AC3E}">
        <p14:creationId xmlns:p14="http://schemas.microsoft.com/office/powerpoint/2010/main" val="3860420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flipV="1">
            <a:off x="1524000" y="1076644"/>
            <a:ext cx="9144000" cy="45719"/>
          </a:xfrm>
        </p:spPr>
        <p:txBody>
          <a:bodyPr>
            <a:normAutofit fontScale="90000"/>
          </a:bodyPr>
          <a:lstStyle/>
          <a:p>
            <a:endParaRPr lang="es-EC" dirty="0"/>
          </a:p>
        </p:txBody>
      </p:sp>
      <p:sp>
        <p:nvSpPr>
          <p:cNvPr id="3" name="Subtítulo 2"/>
          <p:cNvSpPr>
            <a:spLocks noGrp="1"/>
          </p:cNvSpPr>
          <p:nvPr>
            <p:ph type="subTitle" idx="1"/>
          </p:nvPr>
        </p:nvSpPr>
        <p:spPr>
          <a:xfrm>
            <a:off x="1524000" y="1712890"/>
            <a:ext cx="9144000" cy="4301544"/>
          </a:xfrm>
        </p:spPr>
        <p:txBody>
          <a:bodyPr>
            <a:normAutofit fontScale="92500" lnSpcReduction="20000"/>
          </a:bodyPr>
          <a:lstStyle/>
          <a:p>
            <a:r>
              <a:rPr lang="es-MX" dirty="0"/>
              <a:t>CONVENIO DE COOPERACIÓN TÉCNICO ECONÓMICA No. DI-05-12D01- 18170-D ENTRE EL MINISTERIO DE INCLUSIÓN ECONÓMICA Y SOCIAL - MIES Y GOBIERNO DESCENTRALIZADO MUNICIPAL DEL CANTON VINCES GDDMV (GAD) PARA LA IMPLEMENTACION DE SERVICIO MIES transferirá al GAD el valor de USD. 67750.64 GAD, en calidad de contraparte aportará el valor USD. 16.956.17.</a:t>
            </a:r>
          </a:p>
          <a:p>
            <a:endParaRPr lang="es-MX" dirty="0"/>
          </a:p>
          <a:p>
            <a:r>
              <a:rPr lang="es-MX" dirty="0"/>
              <a:t>ADENDA AL CONVENIO DE COOPERACIÓN TÉCNICO ECONÓMICO No.DI-05-12D01-18170-M monto MIES     USD 20524.96 contraparte aportará el valor USD 5157.24.</a:t>
            </a:r>
          </a:p>
          <a:p>
            <a:endParaRPr lang="es-MX" dirty="0"/>
          </a:p>
          <a:p>
            <a:r>
              <a:rPr lang="es-MX" dirty="0"/>
              <a:t>SEGUNDA ADENDA AL CONVENIO COOPERACIÓN TÉCNICO ECONÓMICO No. DI-05-12D01-18170-N monto MIES USD 29.920.56 contraparte aportará el valor USD 7447,.96.</a:t>
            </a:r>
          </a:p>
        </p:txBody>
      </p:sp>
    </p:spTree>
    <p:extLst>
      <p:ext uri="{BB962C8B-B14F-4D97-AF65-F5344CB8AC3E}">
        <p14:creationId xmlns:p14="http://schemas.microsoft.com/office/powerpoint/2010/main" val="40791063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4"/>
            <a:ext cx="9144000" cy="1401896"/>
          </a:xfrm>
        </p:spPr>
        <p:txBody>
          <a:bodyPr>
            <a:normAutofit fontScale="90000"/>
          </a:bodyPr>
          <a:lstStyle/>
          <a:p>
            <a:r>
              <a:rPr lang="es-MX" sz="2800" dirty="0">
                <a:latin typeface="Arial" panose="020B0604020202020204" pitchFamily="34" charset="0"/>
                <a:cs typeface="Arial" panose="020B0604020202020204" pitchFamily="34" charset="0"/>
              </a:rPr>
              <a:t>ACTIVIDAD DE ALIMENTACION DE NIÑOS Y NIÑAS 2023.</a:t>
            </a:r>
            <a:br>
              <a:rPr lang="es-MX" sz="2800" dirty="0">
                <a:latin typeface="Arial" panose="020B0604020202020204" pitchFamily="34" charset="0"/>
                <a:cs typeface="Arial" panose="020B0604020202020204" pitchFamily="34" charset="0"/>
              </a:rPr>
            </a:br>
            <a:br>
              <a:rPr lang="es-MX" sz="2800" dirty="0">
                <a:latin typeface="Arial" panose="020B0604020202020204" pitchFamily="34" charset="0"/>
                <a:cs typeface="Arial" panose="020B0604020202020204" pitchFamily="34" charset="0"/>
              </a:rPr>
            </a:br>
            <a:endParaRPr lang="es-EC" sz="28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1931831" y="2687951"/>
            <a:ext cx="2139881" cy="1652159"/>
          </a:xfrm>
          <a:prstGeom prst="rect">
            <a:avLst/>
          </a:prstGeom>
        </p:spPr>
      </p:pic>
      <p:pic>
        <p:nvPicPr>
          <p:cNvPr id="5" name="Imagen 4"/>
          <p:cNvPicPr>
            <a:picLocks noChangeAspect="1"/>
          </p:cNvPicPr>
          <p:nvPr/>
        </p:nvPicPr>
        <p:blipFill>
          <a:blip r:embed="rId3"/>
          <a:stretch>
            <a:fillRect/>
          </a:stretch>
        </p:blipFill>
        <p:spPr>
          <a:xfrm>
            <a:off x="5911403" y="2524260"/>
            <a:ext cx="2304488" cy="1731414"/>
          </a:xfrm>
          <a:prstGeom prst="rect">
            <a:avLst/>
          </a:prstGeom>
        </p:spPr>
      </p:pic>
      <p:sp>
        <p:nvSpPr>
          <p:cNvPr id="3" name="Subtítulo 2"/>
          <p:cNvSpPr>
            <a:spLocks noGrp="1"/>
          </p:cNvSpPr>
          <p:nvPr>
            <p:ph type="subTitle" idx="1"/>
          </p:nvPr>
        </p:nvSpPr>
        <p:spPr>
          <a:xfrm>
            <a:off x="1524000" y="2112135"/>
            <a:ext cx="9144000" cy="3184301"/>
          </a:xfrm>
        </p:spPr>
        <p:txBody>
          <a:bodyPr/>
          <a:lstStyle/>
          <a:p>
            <a:endParaRPr lang="es-EC" dirty="0"/>
          </a:p>
        </p:txBody>
      </p:sp>
    </p:spTree>
    <p:extLst>
      <p:ext uri="{BB962C8B-B14F-4D97-AF65-F5344CB8AC3E}">
        <p14:creationId xmlns:p14="http://schemas.microsoft.com/office/powerpoint/2010/main" val="34840003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783710"/>
          </a:xfrm>
        </p:spPr>
        <p:txBody>
          <a:bodyPr>
            <a:normAutofit/>
          </a:bodyPr>
          <a:lstStyle/>
          <a:p>
            <a:r>
              <a:rPr lang="es-MX" sz="2400" dirty="0">
                <a:latin typeface="Arial" panose="020B0604020202020204" pitchFamily="34" charset="0"/>
                <a:cs typeface="Arial" panose="020B0604020202020204" pitchFamily="34" charset="0"/>
              </a:rPr>
              <a:t>CUMPLIMIENTO DEL GAD COMO CONTRAPARTE ENTREGA DE 2 COMPUTADORAS</a:t>
            </a:r>
            <a:endParaRPr lang="es-EC" sz="24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2640169" y="2859110"/>
            <a:ext cx="4438273" cy="2182557"/>
          </a:xfrm>
          <a:prstGeom prst="rect">
            <a:avLst/>
          </a:prstGeom>
        </p:spPr>
      </p:pic>
      <p:sp>
        <p:nvSpPr>
          <p:cNvPr id="3" name="Subtítulo 2"/>
          <p:cNvSpPr>
            <a:spLocks noGrp="1"/>
          </p:cNvSpPr>
          <p:nvPr>
            <p:ph type="subTitle" idx="1"/>
          </p:nvPr>
        </p:nvSpPr>
        <p:spPr>
          <a:xfrm>
            <a:off x="1524000" y="2047741"/>
            <a:ext cx="9144000" cy="3210059"/>
          </a:xfrm>
        </p:spPr>
        <p:txBody>
          <a:bodyPr/>
          <a:lstStyle/>
          <a:p>
            <a:endParaRPr lang="es-EC" dirty="0"/>
          </a:p>
        </p:txBody>
      </p:sp>
    </p:spTree>
    <p:extLst>
      <p:ext uri="{BB962C8B-B14F-4D97-AF65-F5344CB8AC3E}">
        <p14:creationId xmlns:p14="http://schemas.microsoft.com/office/powerpoint/2010/main" val="7797327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912499"/>
          </a:xfrm>
        </p:spPr>
        <p:txBody>
          <a:bodyPr>
            <a:normAutofit/>
          </a:bodyPr>
          <a:lstStyle/>
          <a:p>
            <a:r>
              <a:rPr lang="es-MX" sz="2400" dirty="0">
                <a:latin typeface="Arial" panose="020B0604020202020204" pitchFamily="34" charset="0"/>
                <a:cs typeface="Arial" panose="020B0604020202020204" pitchFamily="34" charset="0"/>
              </a:rPr>
              <a:t>MANTENIMIENTO DE TECHADO Y TUMBADO DEL CDI PEQUEÑOS BRILLANTES UBICADO EN LA CDLA. LA VIRGEN</a:t>
            </a:r>
            <a:endParaRPr lang="es-EC" sz="24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24000" y="2125013"/>
            <a:ext cx="9144000" cy="3902299"/>
          </a:xfrm>
        </p:spPr>
        <p:txBody>
          <a:bodyPr/>
          <a:lstStyle/>
          <a:p>
            <a:endParaRPr lang="es-MX" dirty="0"/>
          </a:p>
          <a:p>
            <a:endParaRPr lang="es-MX" dirty="0"/>
          </a:p>
          <a:p>
            <a:endParaRPr lang="es-EC" dirty="0"/>
          </a:p>
        </p:txBody>
      </p:sp>
      <p:pic>
        <p:nvPicPr>
          <p:cNvPr id="5" name="image6.png"/>
          <p:cNvPicPr/>
          <p:nvPr/>
        </p:nvPicPr>
        <p:blipFill>
          <a:blip r:embed="rId2" cstate="print"/>
          <a:stretch>
            <a:fillRect/>
          </a:stretch>
        </p:blipFill>
        <p:spPr>
          <a:xfrm>
            <a:off x="2086377" y="2490788"/>
            <a:ext cx="9053848" cy="2969854"/>
          </a:xfrm>
          <a:prstGeom prst="rect">
            <a:avLst/>
          </a:prstGeom>
        </p:spPr>
      </p:pic>
    </p:spTree>
    <p:extLst>
      <p:ext uri="{BB962C8B-B14F-4D97-AF65-F5344CB8AC3E}">
        <p14:creationId xmlns:p14="http://schemas.microsoft.com/office/powerpoint/2010/main" val="328810685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1182955"/>
          </a:xfrm>
        </p:spPr>
        <p:txBody>
          <a:bodyPr>
            <a:normAutofit/>
          </a:bodyPr>
          <a:lstStyle/>
          <a:p>
            <a:r>
              <a:rPr lang="es-MX" sz="2400" dirty="0">
                <a:latin typeface="Arial" panose="020B0604020202020204" pitchFamily="34" charset="0"/>
                <a:cs typeface="Arial" panose="020B0604020202020204" pitchFamily="34" charset="0"/>
              </a:rPr>
              <a:t>ENTREGA DE CAMITAS CATRES-IMPLEMENTOS DEPORTIVOS Y MUSICALES PARA EL DESARROLLO DE HABILIDADES Y DESTREZAS DE LOS NIÑOS Y NIÑAS</a:t>
            </a:r>
            <a:endParaRPr lang="es-EC" sz="24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24000" y="2640169"/>
            <a:ext cx="9144000" cy="3580327"/>
          </a:xfrm>
        </p:spPr>
        <p:txBody>
          <a:bodyPr/>
          <a:lstStyle/>
          <a:p>
            <a:endParaRPr lang="es-EC" dirty="0"/>
          </a:p>
        </p:txBody>
      </p:sp>
      <p:pic>
        <p:nvPicPr>
          <p:cNvPr id="4" name="image9.png"/>
          <p:cNvPicPr/>
          <p:nvPr/>
        </p:nvPicPr>
        <p:blipFill>
          <a:blip r:embed="rId2" cstate="print"/>
          <a:stretch>
            <a:fillRect/>
          </a:stretch>
        </p:blipFill>
        <p:spPr>
          <a:xfrm>
            <a:off x="1524001" y="2640169"/>
            <a:ext cx="6876848" cy="3309870"/>
          </a:xfrm>
          <a:prstGeom prst="rect">
            <a:avLst/>
          </a:prstGeom>
        </p:spPr>
      </p:pic>
      <p:pic>
        <p:nvPicPr>
          <p:cNvPr id="5" name="image10.jpeg"/>
          <p:cNvPicPr/>
          <p:nvPr/>
        </p:nvPicPr>
        <p:blipFill>
          <a:blip r:embed="rId3" cstate="print"/>
          <a:stretch>
            <a:fillRect/>
          </a:stretch>
        </p:blipFill>
        <p:spPr>
          <a:xfrm>
            <a:off x="8400850" y="2640169"/>
            <a:ext cx="2267150" cy="3309870"/>
          </a:xfrm>
          <a:prstGeom prst="rect">
            <a:avLst/>
          </a:prstGeom>
        </p:spPr>
      </p:pic>
    </p:spTree>
    <p:extLst>
      <p:ext uri="{BB962C8B-B14F-4D97-AF65-F5344CB8AC3E}">
        <p14:creationId xmlns:p14="http://schemas.microsoft.com/office/powerpoint/2010/main" val="24561456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835226"/>
          </a:xfrm>
        </p:spPr>
        <p:txBody>
          <a:bodyPr>
            <a:normAutofit/>
          </a:bodyPr>
          <a:lstStyle/>
          <a:p>
            <a:r>
              <a:rPr lang="es-EC" sz="2400" dirty="0">
                <a:latin typeface="Arial" panose="020B0604020202020204" pitchFamily="34" charset="0"/>
                <a:cs typeface="Arial" panose="020B0604020202020204" pitchFamily="34" charset="0"/>
              </a:rPr>
              <a:t>ENTREGA DE MATERIALES DE OFICINA A LOS DOS CENTROS DE DESARROLLO INFANTIL</a:t>
            </a:r>
          </a:p>
        </p:txBody>
      </p:sp>
      <p:sp>
        <p:nvSpPr>
          <p:cNvPr id="3" name="Subtítulo 2"/>
          <p:cNvSpPr>
            <a:spLocks noGrp="1"/>
          </p:cNvSpPr>
          <p:nvPr>
            <p:ph type="subTitle" idx="1"/>
          </p:nvPr>
        </p:nvSpPr>
        <p:spPr>
          <a:xfrm>
            <a:off x="1524000" y="1957589"/>
            <a:ext cx="9144000" cy="3300211"/>
          </a:xfrm>
        </p:spPr>
        <p:txBody>
          <a:bodyPr/>
          <a:lstStyle/>
          <a:p>
            <a:endParaRPr lang="es-EC" dirty="0"/>
          </a:p>
        </p:txBody>
      </p:sp>
      <p:grpSp>
        <p:nvGrpSpPr>
          <p:cNvPr id="4" name="Group 2"/>
          <p:cNvGrpSpPr>
            <a:grpSpLocks/>
          </p:cNvGrpSpPr>
          <p:nvPr/>
        </p:nvGrpSpPr>
        <p:grpSpPr bwMode="auto">
          <a:xfrm>
            <a:off x="1687132" y="2424113"/>
            <a:ext cx="8216721" cy="2833687"/>
            <a:chOff x="0" y="0"/>
            <a:chExt cx="8344" cy="4958"/>
          </a:xfrm>
        </p:grpSpPr>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264" cy="4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4" y="43"/>
              <a:ext cx="4080" cy="4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81903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577648"/>
          </a:xfrm>
        </p:spPr>
        <p:txBody>
          <a:bodyPr>
            <a:normAutofit/>
          </a:bodyPr>
          <a:lstStyle/>
          <a:p>
            <a:r>
              <a:rPr lang="es-MX" sz="2400" dirty="0">
                <a:latin typeface="Arial" panose="020B0604020202020204" pitchFamily="34" charset="0"/>
                <a:cs typeface="Arial" panose="020B0604020202020204" pitchFamily="34" charset="0"/>
              </a:rPr>
              <a:t>PROGRAMA: JUVENTUD “Casa del Encuentro Juvenil Vinces”</a:t>
            </a:r>
            <a:endParaRPr lang="es-EC" sz="24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24000" y="1931831"/>
            <a:ext cx="9144000" cy="3325969"/>
          </a:xfrm>
        </p:spPr>
        <p:txBody>
          <a:bodyPr>
            <a:normAutofit lnSpcReduction="10000"/>
          </a:bodyPr>
          <a:lstStyle/>
          <a:p>
            <a:pPr marR="304800" algn="just">
              <a:lnSpc>
                <a:spcPct val="107000"/>
              </a:lnSpc>
              <a:spcBef>
                <a:spcPts val="930"/>
              </a:spcBef>
              <a:spcAft>
                <a:spcPts val="0"/>
              </a:spcAft>
            </a:pPr>
            <a:r>
              <a:rPr lang="es-ES" sz="2000" dirty="0">
                <a:latin typeface="Arial" panose="020B0604020202020204" pitchFamily="34" charset="0"/>
                <a:ea typeface="Times New Roman" panose="02020603050405020304" pitchFamily="18" charset="0"/>
                <a:cs typeface="Arial" panose="020B0604020202020204" pitchFamily="34" charset="0"/>
              </a:rPr>
              <a:t>Cobertura a 150 Jóvenes de 18 a 29 años de edad y once meses, con énfasis en los grupos de atención prioritaria y en</a:t>
            </a:r>
            <a:r>
              <a:rPr lang="es-ES" sz="2000" spc="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condición de pobreza, vulnerabilidad, jóvenes que han salido del sistema de protección del MIES,</a:t>
            </a:r>
            <a:r>
              <a:rPr lang="es-ES" sz="2000" spc="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miembros</a:t>
            </a:r>
            <a:r>
              <a:rPr lang="es-ES" sz="2000" spc="-50"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de</a:t>
            </a:r>
            <a:r>
              <a:rPr lang="es-ES" sz="2000" spc="-40"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organizaciones,</a:t>
            </a:r>
            <a:r>
              <a:rPr lang="es-ES" sz="2000" spc="-30"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colectivos,</a:t>
            </a:r>
            <a:r>
              <a:rPr lang="es-ES" sz="2000" spc="-4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representaciones</a:t>
            </a:r>
            <a:r>
              <a:rPr lang="es-ES" sz="2000" spc="-40"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juveniles</a:t>
            </a:r>
            <a:r>
              <a:rPr lang="es-ES" sz="2000" spc="-40"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de</a:t>
            </a:r>
            <a:r>
              <a:rPr lang="es-ES" sz="2000" spc="-4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todo</a:t>
            </a:r>
            <a:r>
              <a:rPr lang="es-ES" sz="2000" spc="-3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tipo</a:t>
            </a:r>
            <a:r>
              <a:rPr lang="es-ES" sz="2000" spc="-30"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y</a:t>
            </a:r>
            <a:r>
              <a:rPr lang="es-ES" sz="2000" spc="-4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alcance</a:t>
            </a:r>
            <a:r>
              <a:rPr lang="es-ES" sz="2000" spc="-35" dirty="0">
                <a:latin typeface="Arial" panose="020B0604020202020204" pitchFamily="34" charset="0"/>
                <a:ea typeface="Times New Roman" panose="02020603050405020304" pitchFamily="18" charset="0"/>
                <a:cs typeface="Arial" panose="020B0604020202020204" pitchFamily="34" charset="0"/>
              </a:rPr>
              <a:t> </a:t>
            </a:r>
            <a:r>
              <a:rPr lang="es-ES" sz="2000" dirty="0">
                <a:latin typeface="Arial" panose="020B0604020202020204" pitchFamily="34" charset="0"/>
                <a:ea typeface="Times New Roman" panose="02020603050405020304" pitchFamily="18" charset="0"/>
                <a:cs typeface="Arial" panose="020B0604020202020204" pitchFamily="34" charset="0"/>
              </a:rPr>
              <a:t>geográfico</a:t>
            </a:r>
            <a:r>
              <a:rPr lang="es-ES" dirty="0">
                <a:latin typeface="Times New Roman" panose="02020603050405020304" pitchFamily="18" charset="0"/>
                <a:ea typeface="Times New Roman" panose="02020603050405020304" pitchFamily="18" charset="0"/>
              </a:rPr>
              <a:t>.</a:t>
            </a:r>
            <a:endParaRPr lang="es-EC" dirty="0">
              <a:latin typeface="Times New Roman" panose="02020603050405020304" pitchFamily="18" charset="0"/>
              <a:ea typeface="Times New Roman" panose="02020603050405020304" pitchFamily="18" charset="0"/>
            </a:endParaRPr>
          </a:p>
          <a:p>
            <a:pPr algn="just">
              <a:spcBef>
                <a:spcPts val="5"/>
              </a:spcBef>
              <a:spcAft>
                <a:spcPts val="0"/>
              </a:spcAft>
            </a:pPr>
            <a:r>
              <a:rPr lang="es-ES" dirty="0">
                <a:latin typeface="Times New Roman" panose="02020603050405020304" pitchFamily="18" charset="0"/>
                <a:ea typeface="Times New Roman" panose="02020603050405020304" pitchFamily="18" charset="0"/>
              </a:rPr>
              <a:t> </a:t>
            </a:r>
            <a:endParaRPr lang="es-EC" dirty="0">
              <a:latin typeface="Times New Roman" panose="02020603050405020304" pitchFamily="18" charset="0"/>
              <a:ea typeface="Times New Roman" panose="02020603050405020304" pitchFamily="18" charset="0"/>
            </a:endParaRPr>
          </a:p>
          <a:p>
            <a:r>
              <a:rPr lang="es-EC" dirty="0"/>
              <a:t>INVERSION MIES – GADM VINCES</a:t>
            </a:r>
          </a:p>
          <a:p>
            <a:r>
              <a:rPr lang="es-EC" dirty="0"/>
              <a:t>Monto Mies: $          9.200,00 </a:t>
            </a:r>
          </a:p>
          <a:p>
            <a:r>
              <a:rPr lang="es-EC" dirty="0"/>
              <a:t>Monto GADM Vinces: $        19.468,08 </a:t>
            </a:r>
          </a:p>
          <a:p>
            <a:endParaRPr lang="es-EC" dirty="0"/>
          </a:p>
        </p:txBody>
      </p:sp>
    </p:spTree>
    <p:extLst>
      <p:ext uri="{BB962C8B-B14F-4D97-AF65-F5344CB8AC3E}">
        <p14:creationId xmlns:p14="http://schemas.microsoft.com/office/powerpoint/2010/main" val="11967368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flipV="1">
            <a:off x="1524000" y="1076644"/>
            <a:ext cx="9144000" cy="45719"/>
          </a:xfrm>
        </p:spPr>
        <p:txBody>
          <a:bodyPr>
            <a:normAutofit fontScale="90000"/>
          </a:bodyPr>
          <a:lstStyle/>
          <a:p>
            <a:endParaRPr lang="es-EC" dirty="0"/>
          </a:p>
        </p:txBody>
      </p:sp>
      <p:sp>
        <p:nvSpPr>
          <p:cNvPr id="3" name="Subtítulo 2"/>
          <p:cNvSpPr>
            <a:spLocks noGrp="1"/>
          </p:cNvSpPr>
          <p:nvPr>
            <p:ph type="subTitle" idx="1"/>
          </p:nvPr>
        </p:nvSpPr>
        <p:spPr>
          <a:xfrm>
            <a:off x="1524000" y="1076643"/>
            <a:ext cx="9144000" cy="5272641"/>
          </a:xfrm>
        </p:spPr>
        <p:txBody>
          <a:bodyPr/>
          <a:lstStyle/>
          <a:p>
            <a:endParaRPr lang="es-EC" dirty="0"/>
          </a:p>
        </p:txBody>
      </p:sp>
      <p:graphicFrame>
        <p:nvGraphicFramePr>
          <p:cNvPr id="7" name="Tabla 6"/>
          <p:cNvGraphicFramePr>
            <a:graphicFrameLocks noGrp="1"/>
          </p:cNvGraphicFramePr>
          <p:nvPr>
            <p:extLst>
              <p:ext uri="{D42A27DB-BD31-4B8C-83A1-F6EECF244321}">
                <p14:modId xmlns:p14="http://schemas.microsoft.com/office/powerpoint/2010/main" val="3282515857"/>
              </p:ext>
            </p:extLst>
          </p:nvPr>
        </p:nvGraphicFramePr>
        <p:xfrm>
          <a:off x="1524000" y="798489"/>
          <a:ext cx="9144000" cy="5801316"/>
        </p:xfrm>
        <a:graphic>
          <a:graphicData uri="http://schemas.openxmlformats.org/drawingml/2006/table">
            <a:tbl>
              <a:tblPr firstRow="1" firstCol="1" bandRow="1">
                <a:tableStyleId>{5C22544A-7EE6-4342-B048-85BDC9FD1C3A}</a:tableStyleId>
              </a:tblPr>
              <a:tblGrid>
                <a:gridCol w="2313722">
                  <a:extLst>
                    <a:ext uri="{9D8B030D-6E8A-4147-A177-3AD203B41FA5}">
                      <a16:colId xmlns:a16="http://schemas.microsoft.com/office/drawing/2014/main" val="2991006750"/>
                    </a:ext>
                  </a:extLst>
                </a:gridCol>
                <a:gridCol w="4551872">
                  <a:extLst>
                    <a:ext uri="{9D8B030D-6E8A-4147-A177-3AD203B41FA5}">
                      <a16:colId xmlns:a16="http://schemas.microsoft.com/office/drawing/2014/main" val="3107769508"/>
                    </a:ext>
                  </a:extLst>
                </a:gridCol>
                <a:gridCol w="939808">
                  <a:extLst>
                    <a:ext uri="{9D8B030D-6E8A-4147-A177-3AD203B41FA5}">
                      <a16:colId xmlns:a16="http://schemas.microsoft.com/office/drawing/2014/main" val="1771867503"/>
                    </a:ext>
                  </a:extLst>
                </a:gridCol>
                <a:gridCol w="1338598">
                  <a:extLst>
                    <a:ext uri="{9D8B030D-6E8A-4147-A177-3AD203B41FA5}">
                      <a16:colId xmlns:a16="http://schemas.microsoft.com/office/drawing/2014/main" val="3215606898"/>
                    </a:ext>
                  </a:extLst>
                </a:gridCol>
              </a:tblGrid>
              <a:tr h="813182">
                <a:tc>
                  <a:txBody>
                    <a:bodyPr/>
                    <a:lstStyle/>
                    <a:p>
                      <a:pPr algn="just">
                        <a:lnSpc>
                          <a:spcPct val="107000"/>
                        </a:lnSpc>
                        <a:spcAft>
                          <a:spcPts val="0"/>
                        </a:spcAft>
                      </a:pPr>
                      <a:r>
                        <a:rPr lang="es-EC" sz="1200" dirty="0">
                          <a:effectLst/>
                        </a:rPr>
                        <a:t>TIPO DE ACTIVIDAD</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DETALLE DE LA ACTIVIDAD</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a:effectLst/>
                        </a:rPr>
                        <a:t>NUMERO DE VOLUNTARIOS</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a:effectLst/>
                        </a:rPr>
                        <a:t>KIT DE ALIMENTOS</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4269618679"/>
                  </a:ext>
                </a:extLst>
              </a:tr>
              <a:tr h="831283">
                <a:tc>
                  <a:txBody>
                    <a:bodyPr/>
                    <a:lstStyle/>
                    <a:p>
                      <a:pPr algn="just">
                        <a:lnSpc>
                          <a:spcPct val="107000"/>
                        </a:lnSpc>
                        <a:spcAft>
                          <a:spcPts val="0"/>
                        </a:spcAft>
                      </a:pPr>
                      <a:r>
                        <a:rPr lang="es-EC" sz="1200" dirty="0">
                          <a:effectLst/>
                        </a:rPr>
                        <a:t>LABOR SOCIAL</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Durante el año 2023 se logró ayudar a 10 familias que se encontraban en situación de vulnerabilidad. </a:t>
                      </a:r>
                    </a:p>
                    <a:p>
                      <a:pPr algn="just">
                        <a:lnSpc>
                          <a:spcPct val="107000"/>
                        </a:lnSpc>
                        <a:spcAft>
                          <a:spcPts val="0"/>
                        </a:spcAft>
                      </a:pPr>
                      <a:r>
                        <a:rPr lang="es-EC" sz="1200" dirty="0">
                          <a:effectLst/>
                        </a:rPr>
                        <a:t>Tales problemáticas como son los adultos mayores, adultos mayores con discapacidad y familia en extrema pobreza</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50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15</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3049470271"/>
                  </a:ext>
                </a:extLst>
              </a:tr>
              <a:tr h="504693">
                <a:tc>
                  <a:txBody>
                    <a:bodyPr/>
                    <a:lstStyle/>
                    <a:p>
                      <a:pPr algn="just">
                        <a:lnSpc>
                          <a:spcPct val="107000"/>
                        </a:lnSpc>
                        <a:spcAft>
                          <a:spcPts val="0"/>
                        </a:spcAft>
                      </a:pPr>
                      <a:r>
                        <a:rPr lang="es-EC" sz="1200" dirty="0">
                          <a:effectLst/>
                        </a:rPr>
                        <a:t>FORMACIÓN CONTINUA</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Durante el año 2023 los voluntarios fueron participes de 28 charlas, capacitaciones, talleres y cursos ofrecidos por Mies</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a:effectLst/>
                        </a:rPr>
                        <a:t>80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 </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1588729207"/>
                  </a:ext>
                </a:extLst>
              </a:tr>
              <a:tr h="663197">
                <a:tc>
                  <a:txBody>
                    <a:bodyPr/>
                    <a:lstStyle/>
                    <a:p>
                      <a:pPr algn="just">
                        <a:lnSpc>
                          <a:spcPct val="107000"/>
                        </a:lnSpc>
                        <a:spcAft>
                          <a:spcPts val="0"/>
                        </a:spcAft>
                      </a:pPr>
                      <a:r>
                        <a:rPr lang="es-EC" sz="1200">
                          <a:effectLst/>
                        </a:rPr>
                        <a:t>APOYO LOGÍSTICO CON EL DEPARTAMENTO DE GESTIÓN SOCIAL</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Los voluntarios y equipo técnico colaboraron en 32 actividades entre ellas culturales, artísticas, deportivas y sociales encabezada por la dirección de Gestión</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40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 </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2771165201"/>
                  </a:ext>
                </a:extLst>
              </a:tr>
              <a:tr h="1326395">
                <a:tc>
                  <a:txBody>
                    <a:bodyPr/>
                    <a:lstStyle/>
                    <a:p>
                      <a:pPr algn="just">
                        <a:lnSpc>
                          <a:spcPct val="107000"/>
                        </a:lnSpc>
                        <a:spcAft>
                          <a:spcPts val="0"/>
                        </a:spcAft>
                      </a:pPr>
                      <a:r>
                        <a:rPr lang="es-EC" sz="1200">
                          <a:effectLst/>
                        </a:rPr>
                        <a:t>TRABAJO INTERINSTITUCIONAL</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Durante el año se logró colaborar y trabajar de manera interinstitucional con 15 entidades, </a:t>
                      </a:r>
                      <a:r>
                        <a:rPr lang="es-EC" sz="1200" dirty="0" err="1">
                          <a:effectLst/>
                        </a:rPr>
                        <a:t>World</a:t>
                      </a:r>
                      <a:r>
                        <a:rPr lang="es-EC" sz="1200" dirty="0">
                          <a:effectLst/>
                        </a:rPr>
                        <a:t> Visión Ecuador, Policía Nacional, Gestión de Riesgo, Cuerpo de Bomberos, </a:t>
                      </a:r>
                      <a:r>
                        <a:rPr lang="es-EC" sz="1200" dirty="0" err="1">
                          <a:effectLst/>
                        </a:rPr>
                        <a:t>Dinapen</a:t>
                      </a:r>
                      <a:r>
                        <a:rPr lang="es-EC" sz="1200" dirty="0">
                          <a:effectLst/>
                        </a:rPr>
                        <a:t>, Consejo Cantonal de Protección de Derechos, Plan Internacional de Alimentos, Club Leo, Infancia con Futuro, Ministerio de Salud Pública, Ministerio de Educación</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a:effectLst/>
                        </a:rPr>
                        <a:t>60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 </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1966650153"/>
                  </a:ext>
                </a:extLst>
              </a:tr>
              <a:tr h="831283">
                <a:tc>
                  <a:txBody>
                    <a:bodyPr/>
                    <a:lstStyle/>
                    <a:p>
                      <a:pPr algn="just">
                        <a:lnSpc>
                          <a:spcPct val="107000"/>
                        </a:lnSpc>
                        <a:spcAft>
                          <a:spcPts val="0"/>
                        </a:spcAft>
                      </a:pPr>
                      <a:r>
                        <a:rPr lang="es-EC" sz="1200">
                          <a:effectLst/>
                        </a:rPr>
                        <a:t>ACTIVIDADES LÚDICAS Y ENTREGAS DE REFRIGERIOS</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Se realizo a lo largo del año 40 actividades lúdicas y entrega de refrigerios a adultos mayores, personas con capacidades especiales, madres, personas con enfermedades catastróficas, pacientes del </a:t>
                      </a:r>
                      <a:r>
                        <a:rPr lang="es-EC" sz="1200" dirty="0" err="1">
                          <a:effectLst/>
                        </a:rPr>
                        <a:t>Msp</a:t>
                      </a:r>
                      <a:r>
                        <a:rPr lang="es-EC" sz="1200" dirty="0">
                          <a:effectLst/>
                        </a:rPr>
                        <a:t>, Unidades Educativas, CDI</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a:effectLst/>
                        </a:rPr>
                        <a:t>60</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500</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1113983558"/>
                  </a:ext>
                </a:extLst>
              </a:tr>
              <a:tr h="831283">
                <a:tc>
                  <a:txBody>
                    <a:bodyPr/>
                    <a:lstStyle/>
                    <a:p>
                      <a:pPr algn="just">
                        <a:lnSpc>
                          <a:spcPct val="107000"/>
                        </a:lnSpc>
                        <a:spcAft>
                          <a:spcPts val="0"/>
                        </a:spcAft>
                      </a:pPr>
                      <a:r>
                        <a:rPr lang="es-EC" sz="1200" dirty="0">
                          <a:effectLst/>
                        </a:rPr>
                        <a:t>MANEJO DE REDES SOCIALES</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Para impulsar el trabajo de los voluntarios con la sociedad se compartió en redes sociales (Facebook, Instagram y </a:t>
                      </a:r>
                      <a:r>
                        <a:rPr lang="es-EC" sz="1200" dirty="0" err="1">
                          <a:effectLst/>
                        </a:rPr>
                        <a:t>Tiktok</a:t>
                      </a:r>
                      <a:r>
                        <a:rPr lang="es-EC" sz="1200" dirty="0">
                          <a:effectLst/>
                        </a:rPr>
                        <a:t>) todas las actividades realizadas por lo que se obtuvo un total de 101 publicaciones.</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a:effectLst/>
                        </a:rPr>
                        <a:t>85</a:t>
                      </a:r>
                      <a:endParaRPr lang="es-EC" sz="120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tc>
                  <a:txBody>
                    <a:bodyPr/>
                    <a:lstStyle/>
                    <a:p>
                      <a:pPr algn="just">
                        <a:lnSpc>
                          <a:spcPct val="107000"/>
                        </a:lnSpc>
                        <a:spcAft>
                          <a:spcPts val="0"/>
                        </a:spcAft>
                      </a:pPr>
                      <a:r>
                        <a:rPr lang="es-EC" sz="1200" dirty="0">
                          <a:effectLst/>
                        </a:rPr>
                        <a:t> </a:t>
                      </a:r>
                      <a:endParaRPr lang="es-EC"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199" marR="38199" marT="0" marB="0"/>
                </a:tc>
                <a:extLst>
                  <a:ext uri="{0D108BD9-81ED-4DB2-BD59-A6C34878D82A}">
                    <a16:rowId xmlns:a16="http://schemas.microsoft.com/office/drawing/2014/main" val="3059765490"/>
                  </a:ext>
                </a:extLst>
              </a:tr>
            </a:tbl>
          </a:graphicData>
        </a:graphic>
      </p:graphicFrame>
    </p:spTree>
    <p:extLst>
      <p:ext uri="{BB962C8B-B14F-4D97-AF65-F5344CB8AC3E}">
        <p14:creationId xmlns:p14="http://schemas.microsoft.com/office/powerpoint/2010/main" val="19394462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270456"/>
            <a:ext cx="8470006" cy="1133341"/>
          </a:xfrm>
        </p:spPr>
        <p:txBody>
          <a:bodyPr>
            <a:normAutofit fontScale="90000"/>
          </a:bodyPr>
          <a:lstStyle/>
          <a:p>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br>
              <a:rPr lang="es-EC" sz="2700" dirty="0">
                <a:latin typeface="Arial" panose="020B0604020202020204" pitchFamily="34" charset="0"/>
                <a:cs typeface="Arial" panose="020B0604020202020204" pitchFamily="34" charset="0"/>
              </a:rPr>
            </a:br>
            <a:r>
              <a:rPr lang="es-EC" sz="2700" dirty="0">
                <a:latin typeface="Arial" panose="020B0604020202020204" pitchFamily="34" charset="0"/>
                <a:cs typeface="Arial" panose="020B0604020202020204" pitchFamily="34" charset="0"/>
              </a:rPr>
              <a:t>ANEXOS</a:t>
            </a:r>
            <a:br>
              <a:rPr lang="es-EC" sz="2700" dirty="0">
                <a:latin typeface="Arial" panose="020B0604020202020204" pitchFamily="34" charset="0"/>
                <a:cs typeface="Arial" panose="020B0604020202020204" pitchFamily="34" charset="0"/>
              </a:rPr>
            </a:br>
            <a:r>
              <a:rPr lang="es-EC" sz="2700" dirty="0">
                <a:latin typeface="Arial" panose="020B0604020202020204" pitchFamily="34" charset="0"/>
                <a:cs typeface="Arial" panose="020B0604020202020204" pitchFamily="34" charset="0"/>
              </a:rPr>
              <a:t>LABOR SOCIAL</a:t>
            </a:r>
            <a:br>
              <a:rPr lang="es-EC" sz="2700" dirty="0">
                <a:latin typeface="Arial" panose="020B0604020202020204" pitchFamily="34" charset="0"/>
                <a:cs typeface="Arial" panose="020B0604020202020204" pitchFamily="34" charset="0"/>
              </a:rPr>
            </a:br>
            <a:endParaRPr lang="es-EC" sz="27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133341" y="1236371"/>
            <a:ext cx="9534659" cy="5079678"/>
          </a:xfrm>
        </p:spPr>
        <p:txBody>
          <a:bodyPr/>
          <a:lstStyle/>
          <a:p>
            <a:endParaRPr lang="es-MX" dirty="0"/>
          </a:p>
          <a:p>
            <a:pPr lvl="0"/>
            <a:endParaRPr lang="es-MX" dirty="0"/>
          </a:p>
          <a:p>
            <a:pPr lvl="0"/>
            <a:endParaRPr lang="es-MX" dirty="0"/>
          </a:p>
          <a:p>
            <a:pPr lvl="0"/>
            <a:endParaRPr lang="es-MX" dirty="0"/>
          </a:p>
          <a:p>
            <a:pPr lvl="0"/>
            <a:endParaRPr lang="es-MX" dirty="0"/>
          </a:p>
          <a:p>
            <a:pPr lvl="0"/>
            <a:endParaRPr lang="es-EC" dirty="0"/>
          </a:p>
        </p:txBody>
      </p:sp>
      <p:sp>
        <p:nvSpPr>
          <p:cNvPr id="5" name="Rectángulo 4"/>
          <p:cNvSpPr/>
          <p:nvPr/>
        </p:nvSpPr>
        <p:spPr>
          <a:xfrm>
            <a:off x="1262130" y="3424638"/>
            <a:ext cx="3260742" cy="369332"/>
          </a:xfrm>
          <a:prstGeom prst="rect">
            <a:avLst/>
          </a:prstGeom>
        </p:spPr>
        <p:txBody>
          <a:bodyPr wrap="square">
            <a:spAutoFit/>
          </a:bodyPr>
          <a:lstStyle/>
          <a:p>
            <a:r>
              <a:rPr lang="es-EC" dirty="0"/>
              <a:t>Adulto mayor con discapacidad </a:t>
            </a:r>
          </a:p>
        </p:txBody>
      </p:sp>
      <p:pic>
        <p:nvPicPr>
          <p:cNvPr id="6" name="Imagen 5"/>
          <p:cNvPicPr>
            <a:picLocks noChangeAspect="1"/>
          </p:cNvPicPr>
          <p:nvPr/>
        </p:nvPicPr>
        <p:blipFill>
          <a:blip r:embed="rId2"/>
          <a:stretch>
            <a:fillRect/>
          </a:stretch>
        </p:blipFill>
        <p:spPr>
          <a:xfrm>
            <a:off x="1384335" y="1550812"/>
            <a:ext cx="2517866" cy="1889924"/>
          </a:xfrm>
          <a:prstGeom prst="rect">
            <a:avLst/>
          </a:prstGeom>
        </p:spPr>
      </p:pic>
      <p:sp>
        <p:nvSpPr>
          <p:cNvPr id="7" name="Rectángulo 6"/>
          <p:cNvSpPr/>
          <p:nvPr/>
        </p:nvSpPr>
        <p:spPr>
          <a:xfrm>
            <a:off x="4581068" y="3440736"/>
            <a:ext cx="3328948" cy="276999"/>
          </a:xfrm>
          <a:prstGeom prst="rect">
            <a:avLst/>
          </a:prstGeom>
        </p:spPr>
        <p:txBody>
          <a:bodyPr wrap="square">
            <a:spAutoFit/>
          </a:bodyPr>
          <a:lstStyle/>
          <a:p>
            <a:r>
              <a:rPr lang="es-MX" sz="1200" dirty="0">
                <a:latin typeface="Arial" panose="020B0604020202020204" pitchFamily="34" charset="0"/>
                <a:cs typeface="Arial" panose="020B0604020202020204" pitchFamily="34" charset="0"/>
              </a:rPr>
              <a:t>Ayuda a persona con enfermedad catastrófica</a:t>
            </a:r>
            <a:endParaRPr lang="es-EC" sz="1200" dirty="0">
              <a:latin typeface="Arial" panose="020B0604020202020204" pitchFamily="34" charset="0"/>
              <a:cs typeface="Arial" panose="020B0604020202020204" pitchFamily="34" charset="0"/>
            </a:endParaRPr>
          </a:p>
        </p:txBody>
      </p:sp>
      <p:pic>
        <p:nvPicPr>
          <p:cNvPr id="8" name="Imagen 7"/>
          <p:cNvPicPr>
            <a:picLocks noChangeAspect="1"/>
          </p:cNvPicPr>
          <p:nvPr/>
        </p:nvPicPr>
        <p:blipFill>
          <a:blip r:embed="rId3"/>
          <a:stretch>
            <a:fillRect/>
          </a:stretch>
        </p:blipFill>
        <p:spPr>
          <a:xfrm>
            <a:off x="4784742" y="1546501"/>
            <a:ext cx="2481287" cy="1871634"/>
          </a:xfrm>
          <a:prstGeom prst="rect">
            <a:avLst/>
          </a:prstGeom>
        </p:spPr>
      </p:pic>
      <p:sp>
        <p:nvSpPr>
          <p:cNvPr id="9" name="Rectángulo 8"/>
          <p:cNvSpPr/>
          <p:nvPr/>
        </p:nvSpPr>
        <p:spPr>
          <a:xfrm>
            <a:off x="8131880" y="3337601"/>
            <a:ext cx="3148811" cy="369332"/>
          </a:xfrm>
          <a:prstGeom prst="rect">
            <a:avLst/>
          </a:prstGeom>
        </p:spPr>
        <p:txBody>
          <a:bodyPr wrap="none">
            <a:spAutoFit/>
          </a:bodyPr>
          <a:lstStyle/>
          <a:p>
            <a:r>
              <a:rPr lang="es-MX" dirty="0"/>
              <a:t>Reciclaje de botellas de plástico</a:t>
            </a:r>
            <a:endParaRPr lang="es-EC" dirty="0"/>
          </a:p>
        </p:txBody>
      </p:sp>
      <p:pic>
        <p:nvPicPr>
          <p:cNvPr id="10" name="Imagen 9"/>
          <p:cNvPicPr>
            <a:picLocks noChangeAspect="1"/>
          </p:cNvPicPr>
          <p:nvPr/>
        </p:nvPicPr>
        <p:blipFill>
          <a:blip r:embed="rId4"/>
          <a:stretch>
            <a:fillRect/>
          </a:stretch>
        </p:blipFill>
        <p:spPr>
          <a:xfrm>
            <a:off x="8344236" y="1403796"/>
            <a:ext cx="1871634" cy="1966975"/>
          </a:xfrm>
          <a:prstGeom prst="rect">
            <a:avLst/>
          </a:prstGeom>
        </p:spPr>
      </p:pic>
      <p:sp>
        <p:nvSpPr>
          <p:cNvPr id="11" name="Rectángulo 10"/>
          <p:cNvSpPr/>
          <p:nvPr/>
        </p:nvSpPr>
        <p:spPr>
          <a:xfrm>
            <a:off x="1240117" y="6039050"/>
            <a:ext cx="2637710" cy="276999"/>
          </a:xfrm>
          <a:prstGeom prst="rect">
            <a:avLst/>
          </a:prstGeom>
        </p:spPr>
        <p:txBody>
          <a:bodyPr wrap="none">
            <a:spAutoFit/>
          </a:bodyPr>
          <a:lstStyle/>
          <a:p>
            <a:r>
              <a:rPr lang="es-MX" sz="1200" dirty="0">
                <a:latin typeface="Arial" panose="020B0604020202020204" pitchFamily="34" charset="0"/>
                <a:cs typeface="Arial" panose="020B0604020202020204" pitchFamily="34" charset="0"/>
              </a:rPr>
              <a:t>Ayuda a familia en extrema pobreza</a:t>
            </a:r>
            <a:endParaRPr lang="es-EC" sz="1200" dirty="0">
              <a:latin typeface="Arial" panose="020B0604020202020204" pitchFamily="34" charset="0"/>
              <a:cs typeface="Arial" panose="020B0604020202020204" pitchFamily="34" charset="0"/>
            </a:endParaRPr>
          </a:p>
        </p:txBody>
      </p:sp>
      <p:pic>
        <p:nvPicPr>
          <p:cNvPr id="12" name="Imagen 11"/>
          <p:cNvPicPr>
            <a:picLocks noChangeAspect="1"/>
          </p:cNvPicPr>
          <p:nvPr/>
        </p:nvPicPr>
        <p:blipFill>
          <a:blip r:embed="rId5"/>
          <a:stretch>
            <a:fillRect/>
          </a:stretch>
        </p:blipFill>
        <p:spPr>
          <a:xfrm>
            <a:off x="1384335" y="3755177"/>
            <a:ext cx="2414225" cy="2304488"/>
          </a:xfrm>
          <a:prstGeom prst="rect">
            <a:avLst/>
          </a:prstGeom>
        </p:spPr>
      </p:pic>
      <p:sp>
        <p:nvSpPr>
          <p:cNvPr id="13" name="Rectángulo 12"/>
          <p:cNvSpPr/>
          <p:nvPr/>
        </p:nvSpPr>
        <p:spPr>
          <a:xfrm>
            <a:off x="4281473" y="5946011"/>
            <a:ext cx="3630930" cy="369332"/>
          </a:xfrm>
          <a:prstGeom prst="rect">
            <a:avLst/>
          </a:prstGeom>
        </p:spPr>
        <p:txBody>
          <a:bodyPr wrap="none">
            <a:spAutoFit/>
          </a:bodyPr>
          <a:lstStyle/>
          <a:p>
            <a:r>
              <a:rPr lang="es-EC" dirty="0"/>
              <a:t>Entrega de suplementos alimenticos </a:t>
            </a:r>
          </a:p>
        </p:txBody>
      </p:sp>
      <p:pic>
        <p:nvPicPr>
          <p:cNvPr id="14" name="Imagen 13"/>
          <p:cNvPicPr>
            <a:picLocks noChangeAspect="1"/>
          </p:cNvPicPr>
          <p:nvPr/>
        </p:nvPicPr>
        <p:blipFill>
          <a:blip r:embed="rId6"/>
          <a:stretch>
            <a:fillRect/>
          </a:stretch>
        </p:blipFill>
        <p:spPr>
          <a:xfrm>
            <a:off x="4784742" y="4031718"/>
            <a:ext cx="2237426" cy="1676545"/>
          </a:xfrm>
          <a:prstGeom prst="rect">
            <a:avLst/>
          </a:prstGeom>
        </p:spPr>
      </p:pic>
      <p:sp>
        <p:nvSpPr>
          <p:cNvPr id="15" name="Rectángulo 14"/>
          <p:cNvSpPr/>
          <p:nvPr/>
        </p:nvSpPr>
        <p:spPr>
          <a:xfrm>
            <a:off x="8131880" y="5874999"/>
            <a:ext cx="3522118" cy="369332"/>
          </a:xfrm>
          <a:prstGeom prst="rect">
            <a:avLst/>
          </a:prstGeom>
        </p:spPr>
        <p:txBody>
          <a:bodyPr wrap="none">
            <a:spAutoFit/>
          </a:bodyPr>
          <a:lstStyle/>
          <a:p>
            <a:r>
              <a:rPr lang="es-MX" dirty="0"/>
              <a:t>Ayuda a adulta mayor en abandono</a:t>
            </a:r>
            <a:endParaRPr lang="es-EC" dirty="0"/>
          </a:p>
        </p:txBody>
      </p:sp>
      <p:pic>
        <p:nvPicPr>
          <p:cNvPr id="16" name="Imagen 15"/>
          <p:cNvPicPr>
            <a:picLocks noChangeAspect="1"/>
          </p:cNvPicPr>
          <p:nvPr/>
        </p:nvPicPr>
        <p:blipFill>
          <a:blip r:embed="rId7"/>
          <a:stretch>
            <a:fillRect/>
          </a:stretch>
        </p:blipFill>
        <p:spPr>
          <a:xfrm>
            <a:off x="8295463" y="3970752"/>
            <a:ext cx="1969179" cy="1798476"/>
          </a:xfrm>
          <a:prstGeom prst="rect">
            <a:avLst/>
          </a:prstGeom>
        </p:spPr>
      </p:pic>
    </p:spTree>
    <p:extLst>
      <p:ext uri="{BB962C8B-B14F-4D97-AF65-F5344CB8AC3E}">
        <p14:creationId xmlns:p14="http://schemas.microsoft.com/office/powerpoint/2010/main" val="11461132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41669"/>
            <a:ext cx="9144000" cy="1043188"/>
          </a:xfrm>
        </p:spPr>
        <p:txBody>
          <a:bodyPr>
            <a:normAutofit/>
          </a:bodyPr>
          <a:lstStyle/>
          <a:p>
            <a:r>
              <a:rPr lang="es-MX" sz="2400" dirty="0">
                <a:latin typeface="Arial" panose="020B0604020202020204" pitchFamily="34" charset="0"/>
                <a:cs typeface="Arial" panose="020B0604020202020204" pitchFamily="34" charset="0"/>
              </a:rPr>
              <a:t>APOYO LOGÍSTICO CON EL DEPARTAMENTO DE GESTIÓN SOCIAL</a:t>
            </a:r>
            <a:endParaRPr lang="es-EC" sz="24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58344" y="2395470"/>
            <a:ext cx="9109656" cy="3760630"/>
          </a:xfrm>
        </p:spPr>
        <p:txBody>
          <a:bodyPr/>
          <a:lstStyle/>
          <a:p>
            <a:endParaRPr lang="es-MX" dirty="0"/>
          </a:p>
          <a:p>
            <a:endParaRPr lang="es-MX" dirty="0"/>
          </a:p>
          <a:p>
            <a:endParaRPr lang="es-MX" dirty="0"/>
          </a:p>
          <a:p>
            <a:endParaRPr lang="es-MX" dirty="0"/>
          </a:p>
          <a:p>
            <a:endParaRPr lang="es-MX" sz="1200" dirty="0">
              <a:latin typeface="Arial" panose="020B0604020202020204" pitchFamily="34" charset="0"/>
              <a:cs typeface="Arial" panose="020B0604020202020204" pitchFamily="34" charset="0"/>
            </a:endParaRPr>
          </a:p>
          <a:p>
            <a:endParaRPr lang="es-MX" sz="12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751073" y="1654568"/>
            <a:ext cx="2530059" cy="1896020"/>
          </a:xfrm>
          <a:prstGeom prst="rect">
            <a:avLst/>
          </a:prstGeom>
        </p:spPr>
      </p:pic>
      <p:pic>
        <p:nvPicPr>
          <p:cNvPr id="5" name="Imagen 4"/>
          <p:cNvPicPr>
            <a:picLocks noChangeAspect="1"/>
          </p:cNvPicPr>
          <p:nvPr/>
        </p:nvPicPr>
        <p:blipFill>
          <a:blip r:embed="rId3"/>
          <a:stretch>
            <a:fillRect/>
          </a:stretch>
        </p:blipFill>
        <p:spPr>
          <a:xfrm>
            <a:off x="1401631" y="1482973"/>
            <a:ext cx="2395936" cy="1798476"/>
          </a:xfrm>
          <a:prstGeom prst="rect">
            <a:avLst/>
          </a:prstGeom>
        </p:spPr>
      </p:pic>
      <p:pic>
        <p:nvPicPr>
          <p:cNvPr id="7" name="Imagen 6"/>
          <p:cNvPicPr>
            <a:picLocks noChangeAspect="1"/>
          </p:cNvPicPr>
          <p:nvPr/>
        </p:nvPicPr>
        <p:blipFill>
          <a:blip r:embed="rId4"/>
          <a:stretch>
            <a:fillRect/>
          </a:stretch>
        </p:blipFill>
        <p:spPr>
          <a:xfrm>
            <a:off x="2142537" y="3642965"/>
            <a:ext cx="7941269" cy="377334"/>
          </a:xfrm>
          <a:prstGeom prst="rect">
            <a:avLst/>
          </a:prstGeom>
        </p:spPr>
      </p:pic>
      <p:pic>
        <p:nvPicPr>
          <p:cNvPr id="9" name="Imagen 8"/>
          <p:cNvPicPr>
            <a:picLocks noChangeAspect="1"/>
          </p:cNvPicPr>
          <p:nvPr/>
        </p:nvPicPr>
        <p:blipFill>
          <a:blip r:embed="rId5"/>
          <a:stretch>
            <a:fillRect/>
          </a:stretch>
        </p:blipFill>
        <p:spPr>
          <a:xfrm>
            <a:off x="8416279" y="1337107"/>
            <a:ext cx="2475191" cy="2382256"/>
          </a:xfrm>
          <a:prstGeom prst="rect">
            <a:avLst/>
          </a:prstGeom>
        </p:spPr>
      </p:pic>
      <p:pic>
        <p:nvPicPr>
          <p:cNvPr id="10" name="Imagen 9"/>
          <p:cNvPicPr>
            <a:picLocks noChangeAspect="1"/>
          </p:cNvPicPr>
          <p:nvPr/>
        </p:nvPicPr>
        <p:blipFill>
          <a:blip r:embed="rId6"/>
          <a:stretch>
            <a:fillRect/>
          </a:stretch>
        </p:blipFill>
        <p:spPr>
          <a:xfrm>
            <a:off x="5035204" y="3670074"/>
            <a:ext cx="2121592" cy="323116"/>
          </a:xfrm>
          <a:prstGeom prst="rect">
            <a:avLst/>
          </a:prstGeom>
        </p:spPr>
      </p:pic>
      <p:pic>
        <p:nvPicPr>
          <p:cNvPr id="11" name="Imagen 10"/>
          <p:cNvPicPr>
            <a:picLocks noChangeAspect="1"/>
          </p:cNvPicPr>
          <p:nvPr/>
        </p:nvPicPr>
        <p:blipFill>
          <a:blip r:embed="rId7"/>
          <a:stretch>
            <a:fillRect/>
          </a:stretch>
        </p:blipFill>
        <p:spPr>
          <a:xfrm>
            <a:off x="8322636" y="3865766"/>
            <a:ext cx="2975106" cy="493819"/>
          </a:xfrm>
          <a:prstGeom prst="rect">
            <a:avLst/>
          </a:prstGeom>
        </p:spPr>
      </p:pic>
      <p:sp>
        <p:nvSpPr>
          <p:cNvPr id="12" name="Rectángulo 11"/>
          <p:cNvSpPr/>
          <p:nvPr/>
        </p:nvSpPr>
        <p:spPr>
          <a:xfrm>
            <a:off x="880150" y="6224943"/>
            <a:ext cx="4006033" cy="369332"/>
          </a:xfrm>
          <a:prstGeom prst="rect">
            <a:avLst/>
          </a:prstGeom>
        </p:spPr>
        <p:txBody>
          <a:bodyPr wrap="none">
            <a:spAutoFit/>
          </a:bodyPr>
          <a:lstStyle/>
          <a:p>
            <a:r>
              <a:rPr lang="es-MX" dirty="0"/>
              <a:t>Sesión Solemne Cantonización De Vinces</a:t>
            </a:r>
            <a:endParaRPr lang="es-EC" dirty="0"/>
          </a:p>
        </p:txBody>
      </p:sp>
      <p:pic>
        <p:nvPicPr>
          <p:cNvPr id="13" name="Imagen 12"/>
          <p:cNvPicPr>
            <a:picLocks noChangeAspect="1"/>
          </p:cNvPicPr>
          <p:nvPr/>
        </p:nvPicPr>
        <p:blipFill>
          <a:blip r:embed="rId8"/>
          <a:stretch>
            <a:fillRect/>
          </a:stretch>
        </p:blipFill>
        <p:spPr>
          <a:xfrm>
            <a:off x="1334874" y="3967934"/>
            <a:ext cx="2272156" cy="2188166"/>
          </a:xfrm>
          <a:prstGeom prst="rect">
            <a:avLst/>
          </a:prstGeom>
        </p:spPr>
      </p:pic>
      <p:pic>
        <p:nvPicPr>
          <p:cNvPr id="14" name="Imagen 13"/>
          <p:cNvPicPr>
            <a:picLocks noChangeAspect="1"/>
          </p:cNvPicPr>
          <p:nvPr/>
        </p:nvPicPr>
        <p:blipFill>
          <a:blip r:embed="rId9"/>
          <a:stretch>
            <a:fillRect/>
          </a:stretch>
        </p:blipFill>
        <p:spPr>
          <a:xfrm>
            <a:off x="5595802" y="6380199"/>
            <a:ext cx="5362570" cy="274833"/>
          </a:xfrm>
          <a:prstGeom prst="rect">
            <a:avLst/>
          </a:prstGeom>
        </p:spPr>
      </p:pic>
      <p:pic>
        <p:nvPicPr>
          <p:cNvPr id="15" name="Imagen 14"/>
          <p:cNvPicPr>
            <a:picLocks noChangeAspect="1"/>
          </p:cNvPicPr>
          <p:nvPr/>
        </p:nvPicPr>
        <p:blipFill>
          <a:blip r:embed="rId10"/>
          <a:stretch>
            <a:fillRect/>
          </a:stretch>
        </p:blipFill>
        <p:spPr>
          <a:xfrm>
            <a:off x="4992274" y="4094164"/>
            <a:ext cx="2847079" cy="2133785"/>
          </a:xfrm>
          <a:prstGeom prst="rect">
            <a:avLst/>
          </a:prstGeom>
        </p:spPr>
      </p:pic>
    </p:spTree>
    <p:extLst>
      <p:ext uri="{BB962C8B-B14F-4D97-AF65-F5344CB8AC3E}">
        <p14:creationId xmlns:p14="http://schemas.microsoft.com/office/powerpoint/2010/main" val="33902421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873862"/>
          </a:xfrm>
        </p:spPr>
        <p:txBody>
          <a:bodyPr>
            <a:normAutofit/>
          </a:bodyPr>
          <a:lstStyle/>
          <a:p>
            <a:r>
              <a:rPr lang="es-MX" sz="2400" dirty="0">
                <a:latin typeface="Arial" panose="020B0604020202020204" pitchFamily="34" charset="0"/>
                <a:cs typeface="Arial" panose="020B0604020202020204" pitchFamily="34" charset="0"/>
              </a:rPr>
              <a:t>ENTREGA DE INSUMOS DE ASEO PERSONAL Y DE LIMPIEZA PARA USO DIARIO DE NIÑOS Y NIÑAS</a:t>
            </a:r>
            <a:endParaRPr lang="es-EC" sz="24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24000" y="1996225"/>
            <a:ext cx="9144000" cy="4069724"/>
          </a:xfrm>
        </p:spPr>
        <p:txBody>
          <a:bodyPr/>
          <a:lstStyle/>
          <a:p>
            <a:endParaRPr lang="es-EC" dirty="0"/>
          </a:p>
        </p:txBody>
      </p:sp>
      <p:grpSp>
        <p:nvGrpSpPr>
          <p:cNvPr id="4" name="Group 5"/>
          <p:cNvGrpSpPr>
            <a:grpSpLocks/>
          </p:cNvGrpSpPr>
          <p:nvPr/>
        </p:nvGrpSpPr>
        <p:grpSpPr bwMode="auto">
          <a:xfrm>
            <a:off x="2034862" y="2284730"/>
            <a:ext cx="8100811" cy="3562278"/>
            <a:chOff x="1702" y="297"/>
            <a:chExt cx="8352" cy="4684"/>
          </a:xfrm>
        </p:grpSpPr>
        <p:pic>
          <p:nvPicPr>
            <p:cNvPr id="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2" y="297"/>
              <a:ext cx="5856" cy="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8" y="378"/>
              <a:ext cx="2496" cy="4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98563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es-MX" sz="2000" dirty="0">
                <a:latin typeface="Arial" panose="020B0604020202020204" pitchFamily="34" charset="0"/>
                <a:cs typeface="Arial" panose="020B0604020202020204" pitchFamily="34" charset="0"/>
              </a:rPr>
              <a:t>Se gestionó con la empresa </a:t>
            </a:r>
            <a:r>
              <a:rPr lang="es-MX" sz="2000" b="1" dirty="0">
                <a:latin typeface="Arial" panose="020B0604020202020204" pitchFamily="34" charset="0"/>
                <a:cs typeface="Arial" panose="020B0604020202020204" pitchFamily="34" charset="0"/>
              </a:rPr>
              <a:t>FUTURCORP</a:t>
            </a:r>
            <a:r>
              <a:rPr lang="es-MX" sz="2000" dirty="0">
                <a:latin typeface="Arial" panose="020B0604020202020204" pitchFamily="34" charset="0"/>
                <a:cs typeface="Arial" panose="020B0604020202020204" pitchFamily="34" charset="0"/>
              </a:rPr>
              <a:t>, la donación todos los meses de un producto elaborado como es Papilla y Suflé a base banano en la que se beneficiaron 765 niños de diferentes sectores del cantón Vinces.</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 Sectores Beneficiados: Augusto Valencia, Nicaragua, Las Palmitas, Balzar de Vinces, la Americana, San Vicente, Cdla. Santa Isabel. </a:t>
            </a:r>
            <a:endParaRPr lang="es-EC"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957555" y="2379161"/>
            <a:ext cx="1725318" cy="2883658"/>
          </a:xfrm>
          <a:prstGeom prst="rect">
            <a:avLst/>
          </a:prstGeom>
        </p:spPr>
      </p:pic>
      <p:pic>
        <p:nvPicPr>
          <p:cNvPr id="5" name="Imagen 4"/>
          <p:cNvPicPr>
            <a:picLocks noChangeAspect="1"/>
          </p:cNvPicPr>
          <p:nvPr/>
        </p:nvPicPr>
        <p:blipFill>
          <a:blip r:embed="rId3"/>
          <a:stretch>
            <a:fillRect/>
          </a:stretch>
        </p:blipFill>
        <p:spPr>
          <a:xfrm>
            <a:off x="5045950" y="2379161"/>
            <a:ext cx="1816765" cy="2871465"/>
          </a:xfrm>
          <a:prstGeom prst="rect">
            <a:avLst/>
          </a:prstGeom>
        </p:spPr>
      </p:pic>
      <p:pic>
        <p:nvPicPr>
          <p:cNvPr id="6" name="Imagen 5"/>
          <p:cNvPicPr>
            <a:picLocks noChangeAspect="1"/>
          </p:cNvPicPr>
          <p:nvPr/>
        </p:nvPicPr>
        <p:blipFill>
          <a:blip r:embed="rId4"/>
          <a:stretch>
            <a:fillRect/>
          </a:stretch>
        </p:blipFill>
        <p:spPr>
          <a:xfrm>
            <a:off x="8607910" y="2400498"/>
            <a:ext cx="1621677" cy="2828789"/>
          </a:xfrm>
          <a:prstGeom prst="rect">
            <a:avLst/>
          </a:prstGeom>
        </p:spPr>
      </p:pic>
    </p:spTree>
    <p:extLst>
      <p:ext uri="{BB962C8B-B14F-4D97-AF65-F5344CB8AC3E}">
        <p14:creationId xmlns:p14="http://schemas.microsoft.com/office/powerpoint/2010/main" val="2906244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sz="2700" dirty="0">
                <a:latin typeface="Arial" panose="020B0604020202020204" pitchFamily="34" charset="0"/>
                <a:cs typeface="Arial" panose="020B0604020202020204" pitchFamily="34" charset="0"/>
              </a:rPr>
              <a:t>Entrega Raciones   alimentos con ayudas de la empresa privada a personas vulnerables y de escasos recursos económicos en todos los sectores   del cantón Vinces. </a:t>
            </a: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Se beneficiaron 478 Fami</a:t>
            </a:r>
            <a:r>
              <a:rPr lang="es-MX" dirty="0"/>
              <a:t>lias.</a:t>
            </a:r>
            <a:br>
              <a:rPr lang="es-MX" dirty="0"/>
            </a:br>
            <a:endParaRPr lang="es-EC" dirty="0"/>
          </a:p>
        </p:txBody>
      </p:sp>
      <p:pic>
        <p:nvPicPr>
          <p:cNvPr id="4" name="Marcador de contenido 3" descr="C:\Users\usuario\Desktop\foto del Lcd\IMG-20230619-WA0008.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02664" y="2802710"/>
            <a:ext cx="1729047" cy="1907771"/>
          </a:xfrm>
          <a:prstGeom prst="rect">
            <a:avLst/>
          </a:prstGeom>
          <a:noFill/>
          <a:ln>
            <a:noFill/>
          </a:ln>
        </p:spPr>
      </p:pic>
      <p:pic>
        <p:nvPicPr>
          <p:cNvPr id="5" name="Imagen 4"/>
          <p:cNvPicPr>
            <a:picLocks noChangeAspect="1"/>
          </p:cNvPicPr>
          <p:nvPr/>
        </p:nvPicPr>
        <p:blipFill>
          <a:blip r:embed="rId3"/>
          <a:stretch>
            <a:fillRect/>
          </a:stretch>
        </p:blipFill>
        <p:spPr>
          <a:xfrm>
            <a:off x="6096000" y="2851040"/>
            <a:ext cx="2109399" cy="1859441"/>
          </a:xfrm>
          <a:prstGeom prst="rect">
            <a:avLst/>
          </a:prstGeom>
        </p:spPr>
      </p:pic>
    </p:spTree>
    <p:extLst>
      <p:ext uri="{BB962C8B-B14F-4D97-AF65-F5344CB8AC3E}">
        <p14:creationId xmlns:p14="http://schemas.microsoft.com/office/powerpoint/2010/main" val="14544071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721252"/>
          </a:xfrm>
        </p:spPr>
        <p:txBody>
          <a:bodyPr>
            <a:normAutofit fontScale="90000"/>
          </a:bodyPr>
          <a:lstStyle/>
          <a:p>
            <a:pPr algn="ctr"/>
            <a:r>
              <a:rPr lang="es-MX" dirty="0"/>
              <a:t> </a:t>
            </a:r>
            <a:r>
              <a:rPr lang="es-MX" sz="2700" dirty="0">
                <a:latin typeface="Arial" panose="020B0604020202020204" pitchFamily="34" charset="0"/>
                <a:cs typeface="Arial" panose="020B0604020202020204" pitchFamily="34" charset="0"/>
              </a:rPr>
              <a:t>Se realizaron tres brigadas médicas   </a:t>
            </a: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         Se beneficiaron 715 personas.</a:t>
            </a: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         Sectores Beneficiados: Parroquia   Antonio Sotomayor, Bagatela, la          Americana, Cdla. Santa        Isabel.</a:t>
            </a:r>
            <a:endParaRPr lang="es-EC" sz="27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3863662" y="3053283"/>
            <a:ext cx="3500416" cy="2420237"/>
          </a:xfrm>
          <a:prstGeom prst="rect">
            <a:avLst/>
          </a:prstGeom>
        </p:spPr>
      </p:pic>
    </p:spTree>
    <p:extLst>
      <p:ext uri="{BB962C8B-B14F-4D97-AF65-F5344CB8AC3E}">
        <p14:creationId xmlns:p14="http://schemas.microsoft.com/office/powerpoint/2010/main" val="36715506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just"/>
            <a:r>
              <a:rPr lang="es-MX" sz="2400" dirty="0">
                <a:latin typeface="Arial" panose="020B0604020202020204" pitchFamily="34" charset="0"/>
                <a:cs typeface="Arial" panose="020B0604020202020204" pitchFamily="34" charset="0"/>
              </a:rPr>
              <a:t>Visitas del área de Discapacidad a personas con enfermedades catastróficas con el bono Joaquín Gallegos Lara que equivale a 240 mensuales:  Se Beneficiaron 25 ciudadanos. </a:t>
            </a:r>
            <a:endParaRPr lang="es-EC" sz="24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991672" y="2511380"/>
            <a:ext cx="2962141" cy="3065172"/>
          </a:xfrm>
          <a:prstGeom prst="rect">
            <a:avLst/>
          </a:prstGeom>
        </p:spPr>
      </p:pic>
      <p:pic>
        <p:nvPicPr>
          <p:cNvPr id="5" name="Imagen 4"/>
          <p:cNvPicPr>
            <a:picLocks noChangeAspect="1"/>
          </p:cNvPicPr>
          <p:nvPr/>
        </p:nvPicPr>
        <p:blipFill>
          <a:blip r:embed="rId3"/>
          <a:stretch>
            <a:fillRect/>
          </a:stretch>
        </p:blipFill>
        <p:spPr>
          <a:xfrm>
            <a:off x="4404576" y="2511381"/>
            <a:ext cx="3052292" cy="3065172"/>
          </a:xfrm>
          <a:prstGeom prst="rect">
            <a:avLst/>
          </a:prstGeom>
        </p:spPr>
      </p:pic>
      <p:pic>
        <p:nvPicPr>
          <p:cNvPr id="6" name="Imagen 5"/>
          <p:cNvPicPr>
            <a:picLocks noChangeAspect="1"/>
          </p:cNvPicPr>
          <p:nvPr/>
        </p:nvPicPr>
        <p:blipFill>
          <a:blip r:embed="rId4"/>
          <a:stretch>
            <a:fillRect/>
          </a:stretch>
        </p:blipFill>
        <p:spPr>
          <a:xfrm>
            <a:off x="7827480" y="2511381"/>
            <a:ext cx="2926379" cy="2949262"/>
          </a:xfrm>
          <a:prstGeom prst="rect">
            <a:avLst/>
          </a:prstGeom>
        </p:spPr>
      </p:pic>
    </p:spTree>
    <p:extLst>
      <p:ext uri="{BB962C8B-B14F-4D97-AF65-F5344CB8AC3E}">
        <p14:creationId xmlns:p14="http://schemas.microsoft.com/office/powerpoint/2010/main" val="35593602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br>
              <a:rPr lang="es-MX" b="1" dirty="0">
                <a:latin typeface="Arial" panose="020B0604020202020204" pitchFamily="34" charset="0"/>
                <a:cs typeface="Arial" panose="020B0604020202020204" pitchFamily="34" charset="0"/>
              </a:rPr>
            </a:br>
            <a:r>
              <a:rPr lang="es-MX" b="1" dirty="0">
                <a:latin typeface="Arial" panose="020B0604020202020204" pitchFamily="34" charset="0"/>
                <a:cs typeface="Arial" panose="020B0604020202020204" pitchFamily="34" charset="0"/>
              </a:rPr>
              <a:t>COORDINACIÓN DE TURISMO</a:t>
            </a:r>
            <a:br>
              <a:rPr lang="es-MX" b="1"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CONTRATACIÓN DE LOS SERVICIOS PARA LA ORGANIZACIÓN Y EJECUCIÓN DEL PROYECTO CULTURAL Y TURÍSTICO CARNAVAL 2023 DEL CANTÓN VINCES</a:t>
            </a:r>
            <a:r>
              <a:rPr lang="es-MX" sz="2700" b="1" dirty="0">
                <a:latin typeface="Arial" panose="020B0604020202020204" pitchFamily="34" charset="0"/>
                <a:cs typeface="Arial" panose="020B0604020202020204" pitchFamily="34" charset="0"/>
              </a:rPr>
              <a:t>. Monto. -  $30.500,00 sin incluir IVA</a:t>
            </a:r>
            <a:br>
              <a:rPr lang="es-MX" dirty="0">
                <a:latin typeface="Arial" panose="020B0604020202020204" pitchFamily="34" charset="0"/>
                <a:cs typeface="Arial" panose="020B0604020202020204" pitchFamily="34" charset="0"/>
              </a:rPr>
            </a:br>
            <a:endParaRPr lang="es-EC"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1632513" y="3257593"/>
            <a:ext cx="2255716" cy="1719221"/>
          </a:xfrm>
          <a:prstGeom prst="rect">
            <a:avLst/>
          </a:prstGeom>
        </p:spPr>
      </p:pic>
      <p:pic>
        <p:nvPicPr>
          <p:cNvPr id="5" name="Imagen 4"/>
          <p:cNvPicPr>
            <a:picLocks noChangeAspect="1"/>
          </p:cNvPicPr>
          <p:nvPr/>
        </p:nvPicPr>
        <p:blipFill>
          <a:blip r:embed="rId3"/>
          <a:stretch>
            <a:fillRect/>
          </a:stretch>
        </p:blipFill>
        <p:spPr>
          <a:xfrm>
            <a:off x="5038252" y="3257593"/>
            <a:ext cx="2115495" cy="1670449"/>
          </a:xfrm>
          <a:prstGeom prst="rect">
            <a:avLst/>
          </a:prstGeom>
        </p:spPr>
      </p:pic>
    </p:spTree>
    <p:extLst>
      <p:ext uri="{BB962C8B-B14F-4D97-AF65-F5344CB8AC3E}">
        <p14:creationId xmlns:p14="http://schemas.microsoft.com/office/powerpoint/2010/main" val="414504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MX" sz="2000" dirty="0">
                <a:latin typeface="Arial" panose="020B0604020202020204" pitchFamily="34" charset="0"/>
                <a:cs typeface="Arial" panose="020B0604020202020204" pitchFamily="34" charset="0"/>
              </a:rPr>
              <a:t>CONTRATACIÓN DE LOS SERVICIOS PARA LA EJECUCIÓN DE LA FERIA </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INCLUSIVA PARA FORTALECER LA REACTIVACIÓN ECONÓMICA A TRAVÉS DE LAS TRADICIONES, TURÍSTICAS CULTURALES DEPORTIVAS Y GASTRONÓMICAS QUE POSEE EL CANTÓN VINCES POR MEDIO DE LA COMPETENCIA NÁUTICA REGATA GUAYAQUIL-VINCES. </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Monto. -  $90.535,00 sin incluir IVA </a:t>
            </a:r>
            <a:br>
              <a:rPr lang="es-MX" sz="2000" dirty="0">
                <a:latin typeface="Arial" panose="020B0604020202020204" pitchFamily="34" charset="0"/>
                <a:cs typeface="Arial" panose="020B0604020202020204" pitchFamily="34" charset="0"/>
              </a:rPr>
            </a:br>
            <a:endParaRPr lang="es-EC"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1427823" y="3043377"/>
            <a:ext cx="2304488" cy="1658256"/>
          </a:xfrm>
          <a:prstGeom prst="rect">
            <a:avLst/>
          </a:prstGeom>
        </p:spPr>
      </p:pic>
      <p:pic>
        <p:nvPicPr>
          <p:cNvPr id="5" name="Imagen 4"/>
          <p:cNvPicPr>
            <a:picLocks noChangeAspect="1"/>
          </p:cNvPicPr>
          <p:nvPr/>
        </p:nvPicPr>
        <p:blipFill>
          <a:blip r:embed="rId3"/>
          <a:stretch>
            <a:fillRect/>
          </a:stretch>
        </p:blipFill>
        <p:spPr>
          <a:xfrm>
            <a:off x="4542986" y="3043377"/>
            <a:ext cx="2822693" cy="1658256"/>
          </a:xfrm>
          <a:prstGeom prst="rect">
            <a:avLst/>
          </a:prstGeom>
        </p:spPr>
      </p:pic>
      <p:pic>
        <p:nvPicPr>
          <p:cNvPr id="6" name="Imagen 5"/>
          <p:cNvPicPr>
            <a:picLocks noChangeAspect="1"/>
          </p:cNvPicPr>
          <p:nvPr/>
        </p:nvPicPr>
        <p:blipFill>
          <a:blip r:embed="rId4"/>
          <a:stretch>
            <a:fillRect/>
          </a:stretch>
        </p:blipFill>
        <p:spPr>
          <a:xfrm>
            <a:off x="8176354" y="2982412"/>
            <a:ext cx="2249619" cy="1719221"/>
          </a:xfrm>
          <a:prstGeom prst="rect">
            <a:avLst/>
          </a:prstGeom>
        </p:spPr>
      </p:pic>
    </p:spTree>
    <p:extLst>
      <p:ext uri="{BB962C8B-B14F-4D97-AF65-F5344CB8AC3E}">
        <p14:creationId xmlns:p14="http://schemas.microsoft.com/office/powerpoint/2010/main" val="23339272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br>
              <a:rPr lang="es-MX" sz="3100" dirty="0">
                <a:latin typeface="Arial" panose="020B0604020202020204" pitchFamily="34" charset="0"/>
                <a:cs typeface="Arial" panose="020B0604020202020204" pitchFamily="34" charset="0"/>
              </a:rPr>
            </a:br>
            <a:br>
              <a:rPr lang="es-MX" sz="3100" dirty="0">
                <a:latin typeface="Arial" panose="020B0604020202020204" pitchFamily="34" charset="0"/>
                <a:cs typeface="Arial" panose="020B0604020202020204" pitchFamily="34" charset="0"/>
              </a:rPr>
            </a:br>
            <a:r>
              <a:rPr lang="es-MX" sz="3100" dirty="0">
                <a:latin typeface="Arial" panose="020B0604020202020204" pitchFamily="34" charset="0"/>
                <a:cs typeface="Arial" panose="020B0604020202020204" pitchFamily="34" charset="0"/>
              </a:rPr>
              <a:t>CONTRATACIÓN DE LAS ACTIVIDADES CULTURALES POR COMMEMORARSE EL CLXXVIII 178 ANIVERSARIO DE CANTONIZACIÓN DEL CANTÓN VINCES.</a:t>
            </a:r>
            <a:br>
              <a:rPr lang="es-MX" sz="3100" dirty="0">
                <a:latin typeface="Arial" panose="020B0604020202020204" pitchFamily="34" charset="0"/>
                <a:cs typeface="Arial" panose="020B0604020202020204" pitchFamily="34" charset="0"/>
              </a:rPr>
            </a:br>
            <a:r>
              <a:rPr lang="es-MX" sz="3100" dirty="0">
                <a:latin typeface="Arial" panose="020B0604020202020204" pitchFamily="34" charset="0"/>
                <a:cs typeface="Arial" panose="020B0604020202020204" pitchFamily="34" charset="0"/>
              </a:rPr>
              <a:t>Monto. -  $142.458,00 sin incluir IVA.</a:t>
            </a:r>
            <a:br>
              <a:rPr lang="es-MX" sz="3100" dirty="0">
                <a:latin typeface="Arial" panose="020B0604020202020204" pitchFamily="34" charset="0"/>
                <a:cs typeface="Arial" panose="020B0604020202020204" pitchFamily="34" charset="0"/>
              </a:rPr>
            </a:br>
            <a:br>
              <a:rPr lang="es-MX" dirty="0"/>
            </a:br>
            <a:endParaRPr lang="es-EC" dirty="0"/>
          </a:p>
        </p:txBody>
      </p:sp>
      <p:pic>
        <p:nvPicPr>
          <p:cNvPr id="4" name="Marcador de contenido 3"/>
          <p:cNvPicPr>
            <a:picLocks noGrp="1" noChangeAspect="1"/>
          </p:cNvPicPr>
          <p:nvPr>
            <p:ph idx="1"/>
          </p:nvPr>
        </p:nvPicPr>
        <p:blipFill>
          <a:blip r:embed="rId2"/>
          <a:stretch>
            <a:fillRect/>
          </a:stretch>
        </p:blipFill>
        <p:spPr>
          <a:xfrm>
            <a:off x="1014815" y="1923140"/>
            <a:ext cx="2591025" cy="2468880"/>
          </a:xfrm>
          <a:prstGeom prst="rect">
            <a:avLst/>
          </a:prstGeom>
        </p:spPr>
      </p:pic>
      <p:pic>
        <p:nvPicPr>
          <p:cNvPr id="5" name="Imagen 4"/>
          <p:cNvPicPr/>
          <p:nvPr/>
        </p:nvPicPr>
        <p:blipFill rotWithShape="1">
          <a:blip r:embed="rId3" cstate="print">
            <a:extLst>
              <a:ext uri="{28A0092B-C50C-407E-A947-70E740481C1C}">
                <a14:useLocalDpi xmlns:a14="http://schemas.microsoft.com/office/drawing/2010/main" val="0"/>
              </a:ext>
            </a:extLst>
          </a:blip>
          <a:srcRect b="13841"/>
          <a:stretch/>
        </p:blipFill>
        <p:spPr bwMode="auto">
          <a:xfrm>
            <a:off x="4147827" y="1923140"/>
            <a:ext cx="2825115" cy="2468880"/>
          </a:xfrm>
          <a:prstGeom prst="rect">
            <a:avLst/>
          </a:prstGeom>
          <a:ln>
            <a:noFill/>
          </a:ln>
          <a:extLst>
            <a:ext uri="{53640926-AAD7-44D8-BBD7-CCE9431645EC}">
              <a14:shadowObscured xmlns:a14="http://schemas.microsoft.com/office/drawing/2010/main"/>
            </a:ext>
          </a:extLst>
        </p:spPr>
      </p:pic>
      <p:pic>
        <p:nvPicPr>
          <p:cNvPr id="6" name="Imagen 5"/>
          <p:cNvPicPr/>
          <p:nvPr/>
        </p:nvPicPr>
        <p:blipFill>
          <a:blip r:embed="rId4" cstate="print">
            <a:extLst>
              <a:ext uri="{28A0092B-C50C-407E-A947-70E740481C1C}">
                <a14:useLocalDpi xmlns:a14="http://schemas.microsoft.com/office/drawing/2010/main" val="0"/>
              </a:ext>
            </a:extLst>
          </a:blip>
          <a:stretch>
            <a:fillRect/>
          </a:stretch>
        </p:blipFill>
        <p:spPr>
          <a:xfrm>
            <a:off x="7514930" y="1923140"/>
            <a:ext cx="2880360" cy="2585085"/>
          </a:xfrm>
          <a:prstGeom prst="rect">
            <a:avLst/>
          </a:prstGeom>
        </p:spPr>
      </p:pic>
    </p:spTree>
    <p:extLst>
      <p:ext uri="{BB962C8B-B14F-4D97-AF65-F5344CB8AC3E}">
        <p14:creationId xmlns:p14="http://schemas.microsoft.com/office/powerpoint/2010/main" val="26612451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360608"/>
            <a:ext cx="9144000" cy="4597758"/>
          </a:xfrm>
        </p:spPr>
        <p:txBody>
          <a:bodyPr>
            <a:normAutofit fontScale="90000"/>
          </a:bodyPr>
          <a:lstStyle/>
          <a:p>
            <a:pPr marR="211455">
              <a:lnSpc>
                <a:spcPct val="107000"/>
              </a:lnSpc>
              <a:spcAft>
                <a:spcPts val="800"/>
              </a:spcAft>
            </a:pPr>
            <a:br>
              <a:rPr lang="es-EC" sz="2000" b="1" u="sng" dirty="0">
                <a:solidFill>
                  <a:srgbClr val="0563C1"/>
                </a:solidFill>
                <a:latin typeface="Arial" panose="020B0604020202020204" pitchFamily="34" charset="0"/>
                <a:ea typeface="Calibri" panose="020F0502020204030204" pitchFamily="34" charset="0"/>
                <a:cs typeface="Arial" panose="020B0604020202020204" pitchFamily="34" charset="0"/>
              </a:rPr>
            </a:br>
            <a:br>
              <a:rPr lang="es-EC" sz="2000" b="1" u="sng" dirty="0">
                <a:solidFill>
                  <a:srgbClr val="0563C1"/>
                </a:solidFill>
                <a:latin typeface="Arial" panose="020B0604020202020204" pitchFamily="34" charset="0"/>
                <a:ea typeface="Calibri" panose="020F0502020204030204" pitchFamily="34" charset="0"/>
                <a:cs typeface="Arial" panose="020B0604020202020204" pitchFamily="34" charset="0"/>
              </a:rPr>
            </a:br>
            <a:br>
              <a:rPr lang="es-EC" sz="2000" b="1" u="sng" dirty="0">
                <a:solidFill>
                  <a:srgbClr val="0563C1"/>
                </a:solidFill>
                <a:latin typeface="Arial" panose="020B0604020202020204" pitchFamily="34" charset="0"/>
                <a:ea typeface="Calibri" panose="020F0502020204030204" pitchFamily="34" charset="0"/>
                <a:cs typeface="Arial" panose="020B0604020202020204" pitchFamily="34" charset="0"/>
              </a:rPr>
            </a:br>
            <a:r>
              <a:rPr lang="es-EC" sz="2000" b="1" u="sng" dirty="0">
                <a:solidFill>
                  <a:srgbClr val="0563C1"/>
                </a:solidFill>
                <a:latin typeface="Arial" panose="020B0604020202020204" pitchFamily="34" charset="0"/>
                <a:ea typeface="Calibri" panose="020F0502020204030204" pitchFamily="34" charset="0"/>
                <a:cs typeface="Arial" panose="020B0604020202020204" pitchFamily="34" charset="0"/>
              </a:rPr>
              <a:t> Sesión Solemne por 178 años de cantonización. - </a:t>
            </a:r>
            <a:br>
              <a:rPr lang="es-EC" sz="5400" dirty="0">
                <a:latin typeface="Calibri" panose="020F0502020204030204" pitchFamily="34" charset="0"/>
                <a:ea typeface="Calibri" panose="020F0502020204030204" pitchFamily="34" charset="0"/>
                <a:cs typeface="Times New Roman" panose="02020603050405020304" pitchFamily="18" charset="0"/>
              </a:rPr>
            </a:br>
            <a:r>
              <a:rPr lang="es-EC" sz="2000" u="sng" dirty="0">
                <a:solidFill>
                  <a:srgbClr val="0563C1"/>
                </a:solidFill>
                <a:latin typeface="Arial" panose="020B0604020202020204" pitchFamily="34" charset="0"/>
                <a:ea typeface="Calibri" panose="020F0502020204030204" pitchFamily="34" charset="0"/>
                <a:cs typeface="Arial" panose="020B0604020202020204" pitchFamily="34" charset="0"/>
              </a:rPr>
              <a:t>https://www.facebook.com/share/v/pu13AQWXBZcpPDc7/?mibextid=KsPBc6</a:t>
            </a:r>
            <a:br>
              <a:rPr lang="es-EC" sz="2000" dirty="0">
                <a:latin typeface="Arial" panose="020B0604020202020204" pitchFamily="34" charset="0"/>
                <a:ea typeface="Calibri" panose="020F0502020204030204" pitchFamily="34" charset="0"/>
                <a:cs typeface="Arial" panose="020B0604020202020204" pitchFamily="34" charset="0"/>
              </a:rPr>
            </a:br>
            <a:br>
              <a:rPr lang="es-EC" sz="2000" dirty="0">
                <a:latin typeface="Arial" panose="020B0604020202020204" pitchFamily="34" charset="0"/>
                <a:ea typeface="Calibri" panose="020F0502020204030204" pitchFamily="34" charset="0"/>
                <a:cs typeface="Arial" panose="020B0604020202020204" pitchFamily="34" charset="0"/>
              </a:rPr>
            </a:br>
            <a:r>
              <a:rPr lang="es-EC" sz="2000" b="1" dirty="0">
                <a:latin typeface="Arial" panose="020B0604020202020204" pitchFamily="34" charset="0"/>
                <a:ea typeface="Calibri" panose="020F0502020204030204" pitchFamily="34" charset="0"/>
                <a:cs typeface="Arial" panose="020B0604020202020204" pitchFamily="34" charset="0"/>
              </a:rPr>
              <a:t>Desfile cívico 178 años de Cantonización.- </a:t>
            </a:r>
            <a:br>
              <a:rPr lang="es-EC" sz="5400" dirty="0">
                <a:latin typeface="Calibri" panose="020F0502020204030204" pitchFamily="34" charset="0"/>
                <a:ea typeface="Calibri" panose="020F0502020204030204" pitchFamily="34" charset="0"/>
                <a:cs typeface="Times New Roman" panose="02020603050405020304" pitchFamily="18" charset="0"/>
              </a:rPr>
            </a:br>
            <a:r>
              <a:rPr lang="es-EC" dirty="0">
                <a:latin typeface="Times New Roman" panose="02020603050405020304" pitchFamily="18" charset="0"/>
                <a:ea typeface="Calibri" panose="020F0502020204030204" pitchFamily="34" charset="0"/>
                <a:cs typeface="Times New Roman" panose="02020603050405020304" pitchFamily="18" charset="0"/>
              </a:rPr>
              <a:t> </a:t>
            </a:r>
            <a:r>
              <a:rPr lang="es-EC" sz="16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2"/>
              </a:rPr>
              <a:t>https://www.facebook.com/share/v/y8F1uv6g3H4849yC/?mibextid=KsPBc6</a:t>
            </a:r>
            <a:r>
              <a:rPr lang="es-EC" sz="1600" dirty="0">
                <a:latin typeface="Arial" panose="020B0604020202020204" pitchFamily="34" charset="0"/>
                <a:ea typeface="Calibri" panose="020F0502020204030204" pitchFamily="34" charset="0"/>
                <a:cs typeface="Arial" panose="020B0604020202020204" pitchFamily="34" charset="0"/>
              </a:rPr>
              <a:t> </a:t>
            </a:r>
            <a:br>
              <a:rPr lang="es-EC" sz="1600" dirty="0">
                <a:latin typeface="Arial" panose="020B0604020202020204" pitchFamily="34" charset="0"/>
                <a:ea typeface="Calibri" panose="020F0502020204030204" pitchFamily="34" charset="0"/>
                <a:cs typeface="Arial" panose="020B0604020202020204" pitchFamily="34" charset="0"/>
              </a:rPr>
            </a:br>
            <a:br>
              <a:rPr lang="es-EC" sz="1600" dirty="0">
                <a:latin typeface="Arial" panose="020B0604020202020204" pitchFamily="34" charset="0"/>
                <a:ea typeface="Calibri" panose="020F0502020204030204" pitchFamily="34" charset="0"/>
                <a:cs typeface="Arial" panose="020B0604020202020204" pitchFamily="34" charset="0"/>
              </a:rPr>
            </a:br>
            <a:r>
              <a:rPr lang="es-EC" sz="1600" b="1" dirty="0">
                <a:latin typeface="Arial" panose="020B0604020202020204" pitchFamily="34" charset="0"/>
                <a:ea typeface="Calibri" panose="020F0502020204030204" pitchFamily="34" charset="0"/>
                <a:cs typeface="Arial" panose="020B0604020202020204" pitchFamily="34" charset="0"/>
              </a:rPr>
              <a:t>Comparsas: </a:t>
            </a:r>
            <a:r>
              <a:rPr lang="es-EC" sz="2000" b="1"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3"/>
              </a:rPr>
              <a:t>https://www.facebook.com/share/v/3FToksbbhNWfma1b/?mibextid=KsPBc6</a:t>
            </a:r>
            <a:r>
              <a:rPr lang="es-EC" sz="2000" b="1" dirty="0">
                <a:latin typeface="Arial" panose="020B0604020202020204" pitchFamily="34" charset="0"/>
                <a:ea typeface="Calibri" panose="020F0502020204030204" pitchFamily="34" charset="0"/>
                <a:cs typeface="Arial" panose="020B0604020202020204" pitchFamily="34" charset="0"/>
              </a:rPr>
              <a:t> </a:t>
            </a:r>
            <a:br>
              <a:rPr lang="es-EC" sz="5400" dirty="0">
                <a:latin typeface="Calibri" panose="020F0502020204030204" pitchFamily="34" charset="0"/>
                <a:ea typeface="Calibri" panose="020F0502020204030204" pitchFamily="34" charset="0"/>
                <a:cs typeface="Times New Roman" panose="02020603050405020304" pitchFamily="18" charset="0"/>
              </a:rPr>
            </a:br>
            <a:br>
              <a:rPr lang="es-EC" sz="5400" dirty="0">
                <a:latin typeface="Calibri" panose="020F0502020204030204" pitchFamily="34" charset="0"/>
                <a:ea typeface="Calibri" panose="020F0502020204030204" pitchFamily="34" charset="0"/>
                <a:cs typeface="Times New Roman" panose="02020603050405020304" pitchFamily="18" charset="0"/>
              </a:rPr>
            </a:br>
            <a:r>
              <a:rPr lang="es-EC" sz="2000" b="1" dirty="0">
                <a:latin typeface="Arial" panose="020B0604020202020204" pitchFamily="34" charset="0"/>
                <a:ea typeface="Calibri" panose="020F0502020204030204" pitchFamily="34" charset="0"/>
                <a:cs typeface="Arial" panose="020B0604020202020204" pitchFamily="34" charset="0"/>
              </a:rPr>
              <a:t>Cabalgata.- </a:t>
            </a:r>
            <a:br>
              <a:rPr lang="es-EC" sz="2000" dirty="0">
                <a:latin typeface="Arial" panose="020B0604020202020204" pitchFamily="34" charset="0"/>
                <a:ea typeface="Calibri" panose="020F0502020204030204" pitchFamily="34" charset="0"/>
                <a:cs typeface="Arial" panose="020B0604020202020204" pitchFamily="34" charset="0"/>
              </a:rPr>
            </a:br>
            <a:r>
              <a:rPr lang="es-EC" sz="2000" b="1" u="sng" dirty="0">
                <a:solidFill>
                  <a:srgbClr val="0563C1"/>
                </a:solidFill>
                <a:latin typeface="Arial" panose="020B0604020202020204" pitchFamily="34" charset="0"/>
                <a:ea typeface="Calibri" panose="020F0502020204030204" pitchFamily="34" charset="0"/>
                <a:cs typeface="Arial" panose="020B0604020202020204" pitchFamily="34" charset="0"/>
              </a:rPr>
              <a:t>https://www.facebook.com/share/v/3xJRn5iiR9byHidN/?mibextid=WC7FNe</a:t>
            </a:r>
            <a:endParaRPr lang="es-EC" sz="20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flipV="1">
            <a:off x="1524000" y="5257799"/>
            <a:ext cx="9144000" cy="61175"/>
          </a:xfrm>
        </p:spPr>
        <p:txBody>
          <a:bodyPr>
            <a:normAutofit fontScale="25000" lnSpcReduction="20000"/>
          </a:bodyPr>
          <a:lstStyle/>
          <a:p>
            <a:endParaRPr lang="es-EC" dirty="0"/>
          </a:p>
        </p:txBody>
      </p:sp>
    </p:spTree>
    <p:extLst>
      <p:ext uri="{BB962C8B-B14F-4D97-AF65-F5344CB8AC3E}">
        <p14:creationId xmlns:p14="http://schemas.microsoft.com/office/powerpoint/2010/main" val="9602139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747010"/>
          </a:xfrm>
        </p:spPr>
        <p:txBody>
          <a:bodyPr>
            <a:noAutofit/>
          </a:bodyPr>
          <a:lstStyle/>
          <a:p>
            <a:pPr algn="ctr"/>
            <a:br>
              <a:rPr lang="es-MX" sz="2400" dirty="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CONTRATACIÓN DE UN PROMOTOR DE EVENTOS PARA LA ORGANIZACIÓN Y EJECUCIÓN DE PROGRAMAS CULTURALES TURISTICOS, DEPORTIVOS, GASTRONOMICOS Y TRADICIONALES EN EL CANTÓN VINCES.</a:t>
            </a:r>
            <a:br>
              <a:rPr lang="es-MX" sz="2400" dirty="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Monto. -  $120.000,00 sin incluir IVA</a:t>
            </a:r>
            <a:br>
              <a:rPr lang="es-MX" sz="2400" dirty="0">
                <a:latin typeface="Arial" panose="020B0604020202020204" pitchFamily="34" charset="0"/>
                <a:cs typeface="Arial" panose="020B0604020202020204" pitchFamily="34" charset="0"/>
              </a:rPr>
            </a:br>
            <a:endParaRPr lang="es-EC" sz="24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632138" y="2389468"/>
            <a:ext cx="2670279" cy="1707028"/>
          </a:xfrm>
          <a:prstGeom prst="rect">
            <a:avLst/>
          </a:prstGeom>
        </p:spPr>
      </p:pic>
      <p:pic>
        <p:nvPicPr>
          <p:cNvPr id="5" name="Imagen 4"/>
          <p:cNvPicPr>
            <a:picLocks noChangeAspect="1"/>
          </p:cNvPicPr>
          <p:nvPr/>
        </p:nvPicPr>
        <p:blipFill>
          <a:blip r:embed="rId3"/>
          <a:stretch>
            <a:fillRect/>
          </a:stretch>
        </p:blipFill>
        <p:spPr>
          <a:xfrm>
            <a:off x="3730645" y="2346888"/>
            <a:ext cx="2725148" cy="1707028"/>
          </a:xfrm>
          <a:prstGeom prst="rect">
            <a:avLst/>
          </a:prstGeom>
        </p:spPr>
      </p:pic>
      <p:pic>
        <p:nvPicPr>
          <p:cNvPr id="6" name="Imagen 5"/>
          <p:cNvPicPr>
            <a:picLocks noChangeAspect="1"/>
          </p:cNvPicPr>
          <p:nvPr/>
        </p:nvPicPr>
        <p:blipFill>
          <a:blip r:embed="rId4"/>
          <a:stretch>
            <a:fillRect/>
          </a:stretch>
        </p:blipFill>
        <p:spPr>
          <a:xfrm>
            <a:off x="6455793" y="2389468"/>
            <a:ext cx="2371550" cy="1707028"/>
          </a:xfrm>
          <a:prstGeom prst="rect">
            <a:avLst/>
          </a:prstGeom>
        </p:spPr>
      </p:pic>
      <p:pic>
        <p:nvPicPr>
          <p:cNvPr id="7" name="Imagen 6"/>
          <p:cNvPicPr>
            <a:picLocks noChangeAspect="1"/>
          </p:cNvPicPr>
          <p:nvPr/>
        </p:nvPicPr>
        <p:blipFill>
          <a:blip r:embed="rId5"/>
          <a:stretch>
            <a:fillRect/>
          </a:stretch>
        </p:blipFill>
        <p:spPr>
          <a:xfrm>
            <a:off x="9020631" y="2346888"/>
            <a:ext cx="2139881" cy="1707028"/>
          </a:xfrm>
          <a:prstGeom prst="rect">
            <a:avLst/>
          </a:prstGeom>
        </p:spPr>
      </p:pic>
      <p:pic>
        <p:nvPicPr>
          <p:cNvPr id="8" name="Imagen 7"/>
          <p:cNvPicPr>
            <a:picLocks noChangeAspect="1"/>
          </p:cNvPicPr>
          <p:nvPr/>
        </p:nvPicPr>
        <p:blipFill>
          <a:blip r:embed="rId6"/>
          <a:stretch>
            <a:fillRect/>
          </a:stretch>
        </p:blipFill>
        <p:spPr>
          <a:xfrm>
            <a:off x="4446584" y="4688034"/>
            <a:ext cx="2371550" cy="1737511"/>
          </a:xfrm>
          <a:prstGeom prst="rect">
            <a:avLst/>
          </a:prstGeom>
        </p:spPr>
      </p:pic>
      <p:pic>
        <p:nvPicPr>
          <p:cNvPr id="9" name="Imagen 8"/>
          <p:cNvPicPr>
            <a:picLocks noChangeAspect="1"/>
          </p:cNvPicPr>
          <p:nvPr/>
        </p:nvPicPr>
        <p:blipFill>
          <a:blip r:embed="rId7"/>
          <a:stretch>
            <a:fillRect/>
          </a:stretch>
        </p:blipFill>
        <p:spPr>
          <a:xfrm>
            <a:off x="1355977" y="4480600"/>
            <a:ext cx="2304762" cy="2152381"/>
          </a:xfrm>
          <a:prstGeom prst="rect">
            <a:avLst/>
          </a:prstGeom>
        </p:spPr>
      </p:pic>
      <p:pic>
        <p:nvPicPr>
          <p:cNvPr id="10" name="Imagen 9"/>
          <p:cNvPicPr>
            <a:picLocks noChangeAspect="1"/>
          </p:cNvPicPr>
          <p:nvPr/>
        </p:nvPicPr>
        <p:blipFill>
          <a:blip r:embed="rId8"/>
          <a:stretch>
            <a:fillRect/>
          </a:stretch>
        </p:blipFill>
        <p:spPr>
          <a:xfrm>
            <a:off x="7859978" y="4480600"/>
            <a:ext cx="1752381" cy="2152381"/>
          </a:xfrm>
          <a:prstGeom prst="rect">
            <a:avLst/>
          </a:prstGeom>
        </p:spPr>
      </p:pic>
    </p:spTree>
    <p:extLst>
      <p:ext uri="{BB962C8B-B14F-4D97-AF65-F5344CB8AC3E}">
        <p14:creationId xmlns:p14="http://schemas.microsoft.com/office/powerpoint/2010/main" val="21181172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103067"/>
          </a:xfrm>
        </p:spPr>
        <p:txBody>
          <a:bodyPr>
            <a:normAutofit fontScale="90000"/>
          </a:bodyPr>
          <a:lstStyle/>
          <a:p>
            <a:pPr algn="ctr"/>
            <a:r>
              <a:rPr lang="es-MX" dirty="0"/>
              <a:t>COORDINACION DE GESTIÓN Y PROYECTOS SOCIALES</a:t>
            </a:r>
            <a:br>
              <a:rPr lang="es-MX" dirty="0"/>
            </a:br>
            <a:br>
              <a:rPr lang="es-MX" dirty="0"/>
            </a:br>
            <a:r>
              <a:rPr lang="es-MX" sz="2000" dirty="0">
                <a:latin typeface="Arial" panose="020B0604020202020204" pitchFamily="34" charset="0"/>
                <a:cs typeface="Arial" panose="020B0604020202020204" pitchFamily="34" charset="0"/>
              </a:rPr>
              <a:t>PROYECTO DE DESARROLLO INFANTIL-MIES.</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CONVENIO DE COOPERACIÓN TÉCNICO ECONÓMICA No. DI-05-12D01- 18170-D ENTRE EL MINISTERIO DE INCLUSIÓN ECONÓMICA Y SOCIAL - MIES Y GOBIERNO DESCENTRALIZADO MUNICIPAL DEL CANTON VINCES GDDMV (GAD) PARA LA IMPLEMENTACION DE SERVICIO MIES</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MONTO MIES: $ 118,196,16</a:t>
            </a: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MONTO GADM-VINCES: $ 29.561,37</a:t>
            </a:r>
            <a:br>
              <a:rPr lang="es-MX" sz="2000" dirty="0">
                <a:latin typeface="Arial" panose="020B0604020202020204" pitchFamily="34" charset="0"/>
                <a:cs typeface="Arial" panose="020B0604020202020204" pitchFamily="34" charset="0"/>
              </a:rPr>
            </a:br>
            <a:br>
              <a:rPr lang="es-MX" sz="2000" dirty="0">
                <a:latin typeface="Arial" panose="020B0604020202020204" pitchFamily="34" charset="0"/>
                <a:cs typeface="Arial" panose="020B0604020202020204" pitchFamily="34" charset="0"/>
              </a:rPr>
            </a:br>
            <a:r>
              <a:rPr lang="es-MX" sz="2000" dirty="0">
                <a:latin typeface="Arial" panose="020B0604020202020204" pitchFamily="34" charset="0"/>
                <a:cs typeface="Arial" panose="020B0604020202020204" pitchFamily="34" charset="0"/>
              </a:rPr>
              <a:t>ACTIVIDAD DE ALIMENTACION DE NIÑOS Y NIÑAS 2023.</a:t>
            </a:r>
            <a:br>
              <a:rPr lang="es-MX" sz="2000" dirty="0">
                <a:latin typeface="Arial" panose="020B0604020202020204" pitchFamily="34" charset="0"/>
                <a:cs typeface="Arial" panose="020B0604020202020204" pitchFamily="34" charset="0"/>
              </a:rPr>
            </a:br>
            <a:endParaRPr lang="es-EC"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2749221" y="3891968"/>
            <a:ext cx="1914310" cy="1737511"/>
          </a:xfrm>
          <a:prstGeom prst="rect">
            <a:avLst/>
          </a:prstGeom>
        </p:spPr>
      </p:pic>
      <p:pic>
        <p:nvPicPr>
          <p:cNvPr id="5" name="Imagen 4"/>
          <p:cNvPicPr>
            <a:picLocks noChangeAspect="1"/>
          </p:cNvPicPr>
          <p:nvPr/>
        </p:nvPicPr>
        <p:blipFill>
          <a:blip r:embed="rId3"/>
          <a:stretch>
            <a:fillRect/>
          </a:stretch>
        </p:blipFill>
        <p:spPr>
          <a:xfrm>
            <a:off x="6236749" y="3818811"/>
            <a:ext cx="2371550" cy="1883827"/>
          </a:xfrm>
          <a:prstGeom prst="rect">
            <a:avLst/>
          </a:prstGeom>
        </p:spPr>
      </p:pic>
    </p:spTree>
    <p:extLst>
      <p:ext uri="{BB962C8B-B14F-4D97-AF65-F5344CB8AC3E}">
        <p14:creationId xmlns:p14="http://schemas.microsoft.com/office/powerpoint/2010/main" val="24732593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MX" sz="2400" dirty="0">
                <a:latin typeface="Arial" panose="020B0604020202020204" pitchFamily="34" charset="0"/>
                <a:cs typeface="Arial" panose="020B0604020202020204" pitchFamily="34" charset="0"/>
              </a:rPr>
              <a:t>PROGRAMA: PROYECTO DE APOYO Y CUSTODIA FAMILIAR-2023.</a:t>
            </a:r>
            <a:br>
              <a:rPr lang="es-MX" sz="2400" dirty="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	PRIMER CONVENIO DE COOPERACIÓN TÉCNICO ECONÓMICA No. PE-05-12D01-18908-D, con una duración de 8 meses, de enero a agosto del 2023.</a:t>
            </a:r>
            <a:br>
              <a:rPr lang="es-MX" sz="2400" dirty="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-MONTO MIES: $48,421,60</a:t>
            </a:r>
            <a:br>
              <a:rPr lang="es-MX" sz="2400" dirty="0">
                <a:latin typeface="Arial" panose="020B0604020202020204" pitchFamily="34" charset="0"/>
                <a:cs typeface="Arial" panose="020B0604020202020204" pitchFamily="34" charset="0"/>
              </a:rPr>
            </a:br>
            <a:r>
              <a:rPr lang="es-MX" sz="2400" dirty="0">
                <a:latin typeface="Arial" panose="020B0604020202020204" pitchFamily="34" charset="0"/>
                <a:cs typeface="Arial" panose="020B0604020202020204" pitchFamily="34" charset="0"/>
              </a:rPr>
              <a:t>             -MONTO GADM-VINCES: $ 25,913,06</a:t>
            </a:r>
          </a:p>
        </p:txBody>
      </p:sp>
      <p:sp>
        <p:nvSpPr>
          <p:cNvPr id="3" name="Marcador de contenido 2"/>
          <p:cNvSpPr>
            <a:spLocks noGrp="1"/>
          </p:cNvSpPr>
          <p:nvPr>
            <p:ph idx="1"/>
          </p:nvPr>
        </p:nvSpPr>
        <p:spPr>
          <a:xfrm>
            <a:off x="1584100" y="2614411"/>
            <a:ext cx="9769699" cy="3562552"/>
          </a:xfrm>
        </p:spPr>
        <p:txBody>
          <a:bodyPr/>
          <a:lstStyle/>
          <a:p>
            <a:pPr marL="0" indent="0" algn="ctr">
              <a:buNone/>
            </a:pPr>
            <a:r>
              <a:rPr lang="es-MX" dirty="0"/>
              <a:t>	</a:t>
            </a:r>
            <a:r>
              <a:rPr lang="es-MX" sz="2400" dirty="0">
                <a:latin typeface="Arial" panose="020B0604020202020204" pitchFamily="34" charset="0"/>
                <a:cs typeface="Arial" panose="020B0604020202020204" pitchFamily="34" charset="0"/>
              </a:rPr>
              <a:t>SEGUNDO CONVENIO	   ADENDA	   DE	      COOPERACIÓN	          TÉCNICO ECONÓMICA NO. PE-05-12D01-18908-M, con una duración de 4 meses, de septiembre a diciembre del 2023.</a:t>
            </a:r>
          </a:p>
          <a:p>
            <a:pPr marL="0" indent="0">
              <a:buNone/>
            </a:pPr>
            <a:r>
              <a:rPr lang="es-MX" sz="2400" dirty="0">
                <a:latin typeface="Arial" panose="020B0604020202020204" pitchFamily="34" charset="0"/>
                <a:cs typeface="Arial" panose="020B0604020202020204" pitchFamily="34" charset="0"/>
              </a:rPr>
              <a:t>                    -MONTO MIES: $14,387,60</a:t>
            </a:r>
          </a:p>
          <a:p>
            <a:pPr marL="0" indent="0">
              <a:buNone/>
            </a:pPr>
            <a:r>
              <a:rPr lang="es-MX" sz="2400" dirty="0">
                <a:latin typeface="Arial" panose="020B0604020202020204" pitchFamily="34" charset="0"/>
                <a:cs typeface="Arial" panose="020B0604020202020204" pitchFamily="34" charset="0"/>
              </a:rPr>
              <a:t>                    -MONTO GADM-VINCES: $ 13,231,88</a:t>
            </a:r>
          </a:p>
          <a:p>
            <a:endParaRPr lang="es-EC" dirty="0"/>
          </a:p>
        </p:txBody>
      </p:sp>
    </p:spTree>
    <p:extLst>
      <p:ext uri="{BB962C8B-B14F-4D97-AF65-F5344CB8AC3E}">
        <p14:creationId xmlns:p14="http://schemas.microsoft.com/office/powerpoint/2010/main" val="29611860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pic>
        <p:nvPicPr>
          <p:cNvPr id="4" name="Image 5"/>
          <p:cNvPicPr>
            <a:picLocks noGrp="1"/>
          </p:cNvPicPr>
          <p:nvPr>
            <p:ph idx="1"/>
          </p:nvPr>
        </p:nvPicPr>
        <p:blipFill>
          <a:blip r:embed="rId2" cstate="print"/>
          <a:stretch>
            <a:fillRect/>
          </a:stretch>
        </p:blipFill>
        <p:spPr>
          <a:xfrm>
            <a:off x="965044" y="1690688"/>
            <a:ext cx="3941808" cy="3180276"/>
          </a:xfrm>
          <a:prstGeom prst="rect">
            <a:avLst/>
          </a:prstGeom>
        </p:spPr>
      </p:pic>
      <p:sp>
        <p:nvSpPr>
          <p:cNvPr id="6" name="Rectángulo 5"/>
          <p:cNvSpPr/>
          <p:nvPr/>
        </p:nvSpPr>
        <p:spPr>
          <a:xfrm>
            <a:off x="1138399" y="4870964"/>
            <a:ext cx="3895297" cy="261610"/>
          </a:xfrm>
          <a:prstGeom prst="rect">
            <a:avLst/>
          </a:prstGeom>
        </p:spPr>
        <p:txBody>
          <a:bodyPr wrap="none">
            <a:spAutoFit/>
          </a:bodyPr>
          <a:lstStyle/>
          <a:p>
            <a:r>
              <a:rPr lang="es-EC" sz="1100" dirty="0">
                <a:latin typeface="Arial" panose="020B0604020202020204" pitchFamily="34" charset="0"/>
                <a:ea typeface="Calibri" panose="020F0502020204030204" pitchFamily="34" charset="0"/>
                <a:cs typeface="Arial" panose="020B0604020202020204" pitchFamily="34" charset="0"/>
              </a:rPr>
              <a:t>Coordinación</a:t>
            </a:r>
            <a:r>
              <a:rPr lang="es-EC" sz="1100" spc="-40" dirty="0">
                <a:latin typeface="Arial" panose="020B0604020202020204" pitchFamily="34" charset="0"/>
                <a:ea typeface="Calibri" panose="020F0502020204030204" pitchFamily="34" charset="0"/>
                <a:cs typeface="Arial" panose="020B0604020202020204" pitchFamily="34" charset="0"/>
              </a:rPr>
              <a:t> </a:t>
            </a:r>
            <a:r>
              <a:rPr lang="es-EC" sz="1100" dirty="0">
                <a:latin typeface="Arial" panose="020B0604020202020204" pitchFamily="34" charset="0"/>
                <a:ea typeface="Calibri" panose="020F0502020204030204" pitchFamily="34" charset="0"/>
                <a:cs typeface="Arial" panose="020B0604020202020204" pitchFamily="34" charset="0"/>
              </a:rPr>
              <a:t>con</a:t>
            </a:r>
            <a:r>
              <a:rPr lang="es-EC" sz="1100" spc="-40" dirty="0">
                <a:latin typeface="Arial" panose="020B0604020202020204" pitchFamily="34" charset="0"/>
                <a:ea typeface="Calibri" panose="020F0502020204030204" pitchFamily="34" charset="0"/>
                <a:cs typeface="Arial" panose="020B0604020202020204" pitchFamily="34" charset="0"/>
              </a:rPr>
              <a:t> </a:t>
            </a:r>
            <a:r>
              <a:rPr lang="es-EC" sz="1100" dirty="0">
                <a:latin typeface="Arial" panose="020B0604020202020204" pitchFamily="34" charset="0"/>
                <a:ea typeface="Calibri" panose="020F0502020204030204" pitchFamily="34" charset="0"/>
                <a:cs typeface="Arial" panose="020B0604020202020204" pitchFamily="34" charset="0"/>
              </a:rPr>
              <a:t>MSP,</a:t>
            </a:r>
            <a:r>
              <a:rPr lang="es-EC" sz="1100" spc="-55" dirty="0">
                <a:latin typeface="Arial" panose="020B0604020202020204" pitchFamily="34" charset="0"/>
                <a:ea typeface="Calibri" panose="020F0502020204030204" pitchFamily="34" charset="0"/>
                <a:cs typeface="Arial" panose="020B0604020202020204" pitchFamily="34" charset="0"/>
              </a:rPr>
              <a:t> </a:t>
            </a:r>
            <a:r>
              <a:rPr lang="es-EC" sz="1100" dirty="0">
                <a:latin typeface="Arial" panose="020B0604020202020204" pitchFamily="34" charset="0"/>
                <a:ea typeface="Calibri" panose="020F0502020204030204" pitchFamily="34" charset="0"/>
                <a:cs typeface="Arial" panose="020B0604020202020204" pitchFamily="34" charset="0"/>
              </a:rPr>
              <a:t>valoración</a:t>
            </a:r>
            <a:r>
              <a:rPr lang="es-EC" sz="1100" spc="-55" dirty="0">
                <a:latin typeface="Arial" panose="020B0604020202020204" pitchFamily="34" charset="0"/>
                <a:ea typeface="Calibri" panose="020F0502020204030204" pitchFamily="34" charset="0"/>
                <a:cs typeface="Arial" panose="020B0604020202020204" pitchFamily="34" charset="0"/>
              </a:rPr>
              <a:t> </a:t>
            </a:r>
            <a:r>
              <a:rPr lang="es-EC" sz="1100" dirty="0">
                <a:latin typeface="Arial" panose="020B0604020202020204" pitchFamily="34" charset="0"/>
                <a:ea typeface="Calibri" panose="020F0502020204030204" pitchFamily="34" charset="0"/>
                <a:cs typeface="Arial" panose="020B0604020202020204" pitchFamily="34" charset="0"/>
              </a:rPr>
              <a:t>médica en los domicilios</a:t>
            </a:r>
            <a:endParaRPr lang="es-EC" dirty="0">
              <a:latin typeface="Arial" panose="020B0604020202020204" pitchFamily="34" charset="0"/>
              <a:cs typeface="Arial" panose="020B0604020202020204" pitchFamily="34" charset="0"/>
            </a:endParaRPr>
          </a:p>
        </p:txBody>
      </p:sp>
      <p:pic>
        <p:nvPicPr>
          <p:cNvPr id="7" name="Image 14"/>
          <p:cNvPicPr/>
          <p:nvPr/>
        </p:nvPicPr>
        <p:blipFill>
          <a:blip r:embed="rId3" cstate="print"/>
          <a:stretch>
            <a:fillRect/>
          </a:stretch>
        </p:blipFill>
        <p:spPr>
          <a:xfrm>
            <a:off x="5380238" y="1690688"/>
            <a:ext cx="4858465" cy="3010101"/>
          </a:xfrm>
          <a:prstGeom prst="rect">
            <a:avLst/>
          </a:prstGeom>
        </p:spPr>
      </p:pic>
      <p:sp>
        <p:nvSpPr>
          <p:cNvPr id="8" name="Rectángulo 7"/>
          <p:cNvSpPr/>
          <p:nvPr/>
        </p:nvSpPr>
        <p:spPr>
          <a:xfrm>
            <a:off x="5207051" y="4727463"/>
            <a:ext cx="5231560" cy="287002"/>
          </a:xfrm>
          <a:prstGeom prst="rect">
            <a:avLst/>
          </a:prstGeom>
        </p:spPr>
        <p:txBody>
          <a:bodyPr wrap="none">
            <a:spAutoFit/>
          </a:bodyPr>
          <a:lstStyle/>
          <a:p>
            <a:pPr marL="186690" marR="66040" indent="-45720">
              <a:lnSpc>
                <a:spcPct val="115000"/>
              </a:lnSpc>
              <a:spcBef>
                <a:spcPts val="360"/>
              </a:spcBef>
              <a:spcAft>
                <a:spcPts val="800"/>
              </a:spcAft>
            </a:pPr>
            <a:r>
              <a:rPr lang="es-EC" sz="1100" dirty="0">
                <a:latin typeface="Calibri" panose="020F0502020204030204" pitchFamily="34" charset="0"/>
                <a:ea typeface="Calibri" panose="020F0502020204030204" pitchFamily="34" charset="0"/>
                <a:cs typeface="Times New Roman" panose="02020603050405020304" pitchFamily="18" charset="0"/>
              </a:rPr>
              <a:t>Cedulación</a:t>
            </a:r>
            <a:r>
              <a:rPr lang="es-EC" sz="1100" spc="-40" dirty="0">
                <a:latin typeface="Calibri" panose="020F0502020204030204" pitchFamily="34" charset="0"/>
                <a:ea typeface="Calibri" panose="020F0502020204030204" pitchFamily="34" charset="0"/>
                <a:cs typeface="Times New Roman" panose="02020603050405020304" pitchFamily="18" charset="0"/>
              </a:rPr>
              <a:t> </a:t>
            </a:r>
            <a:r>
              <a:rPr lang="es-EC" sz="1100" dirty="0">
                <a:latin typeface="Calibri" panose="020F0502020204030204" pitchFamily="34" charset="0"/>
                <a:ea typeface="Calibri" panose="020F0502020204030204" pitchFamily="34" charset="0"/>
                <a:cs typeface="Times New Roman" panose="02020603050405020304" pitchFamily="18" charset="0"/>
              </a:rPr>
              <a:t>a</a:t>
            </a:r>
            <a:r>
              <a:rPr lang="es-EC" sz="1100" spc="-25" dirty="0">
                <a:latin typeface="Calibri" panose="020F0502020204030204" pitchFamily="34" charset="0"/>
                <a:ea typeface="Calibri" panose="020F0502020204030204" pitchFamily="34" charset="0"/>
                <a:cs typeface="Times New Roman" panose="02020603050405020304" pitchFamily="18" charset="0"/>
              </a:rPr>
              <a:t> </a:t>
            </a:r>
            <a:r>
              <a:rPr lang="es-EC" sz="1100" dirty="0">
                <a:latin typeface="Calibri" panose="020F0502020204030204" pitchFamily="34" charset="0"/>
                <a:ea typeface="Calibri" panose="020F0502020204030204" pitchFamily="34" charset="0"/>
                <a:cs typeface="Times New Roman" panose="02020603050405020304" pitchFamily="18" charset="0"/>
              </a:rPr>
              <a:t>niños,</a:t>
            </a:r>
            <a:r>
              <a:rPr lang="es-EC" sz="1100" spc="-35" dirty="0">
                <a:latin typeface="Calibri" panose="020F0502020204030204" pitchFamily="34" charset="0"/>
                <a:ea typeface="Calibri" panose="020F0502020204030204" pitchFamily="34" charset="0"/>
                <a:cs typeface="Times New Roman" panose="02020603050405020304" pitchFamily="18" charset="0"/>
              </a:rPr>
              <a:t> </a:t>
            </a:r>
            <a:r>
              <a:rPr lang="es-EC" sz="1100" dirty="0">
                <a:latin typeface="Calibri" panose="020F0502020204030204" pitchFamily="34" charset="0"/>
                <a:ea typeface="Calibri" panose="020F0502020204030204" pitchFamily="34" charset="0"/>
                <a:cs typeface="Times New Roman" panose="02020603050405020304" pitchFamily="18" charset="0"/>
              </a:rPr>
              <a:t>niñas</a:t>
            </a:r>
            <a:r>
              <a:rPr lang="es-EC" sz="1100" spc="-25" dirty="0">
                <a:latin typeface="Calibri" panose="020F0502020204030204" pitchFamily="34" charset="0"/>
                <a:ea typeface="Calibri" panose="020F0502020204030204" pitchFamily="34" charset="0"/>
                <a:cs typeface="Times New Roman" panose="02020603050405020304" pitchFamily="18" charset="0"/>
              </a:rPr>
              <a:t> </a:t>
            </a:r>
            <a:r>
              <a:rPr lang="es-EC" sz="1100" dirty="0">
                <a:latin typeface="Calibri" panose="020F0502020204030204" pitchFamily="34" charset="0"/>
                <a:ea typeface="Calibri" panose="020F0502020204030204" pitchFamily="34" charset="0"/>
                <a:cs typeface="Times New Roman" panose="02020603050405020304" pitchFamily="18" charset="0"/>
              </a:rPr>
              <a:t>y</a:t>
            </a:r>
            <a:r>
              <a:rPr lang="es-EC" sz="1100" spc="-40" dirty="0">
                <a:latin typeface="Calibri" panose="020F0502020204030204" pitchFamily="34" charset="0"/>
                <a:ea typeface="Calibri" panose="020F0502020204030204" pitchFamily="34" charset="0"/>
                <a:cs typeface="Times New Roman" panose="02020603050405020304" pitchFamily="18" charset="0"/>
              </a:rPr>
              <a:t> </a:t>
            </a:r>
            <a:r>
              <a:rPr lang="es-EC" sz="1100" dirty="0">
                <a:latin typeface="Calibri" panose="020F0502020204030204" pitchFamily="34" charset="0"/>
                <a:ea typeface="Calibri" panose="020F0502020204030204" pitchFamily="34" charset="0"/>
                <a:cs typeface="Times New Roman" panose="02020603050405020304" pitchFamily="18" charset="0"/>
              </a:rPr>
              <a:t>adolescentes</a:t>
            </a:r>
            <a:r>
              <a:rPr lang="es-EC" sz="1100" spc="-25" dirty="0">
                <a:latin typeface="Calibri" panose="020F0502020204030204" pitchFamily="34" charset="0"/>
                <a:ea typeface="Calibri" panose="020F0502020204030204" pitchFamily="34" charset="0"/>
                <a:cs typeface="Times New Roman" panose="02020603050405020304" pitchFamily="18" charset="0"/>
              </a:rPr>
              <a:t> </a:t>
            </a:r>
            <a:r>
              <a:rPr lang="es-EC" sz="1100" dirty="0">
                <a:latin typeface="Calibri" panose="020F0502020204030204" pitchFamily="34" charset="0"/>
                <a:ea typeface="Calibri" panose="020F0502020204030204" pitchFamily="34" charset="0"/>
                <a:cs typeface="Times New Roman" panose="02020603050405020304" pitchFamily="18" charset="0"/>
              </a:rPr>
              <a:t>en campañas realizadas por el Registro </a:t>
            </a:r>
            <a:r>
              <a:rPr lang="es-EC" sz="1100" spc="-10" dirty="0">
                <a:latin typeface="Calibri" panose="020F0502020204030204" pitchFamily="34" charset="0"/>
                <a:ea typeface="Calibri" panose="020F0502020204030204" pitchFamily="34" charset="0"/>
                <a:cs typeface="Times New Roman" panose="02020603050405020304" pitchFamily="18" charset="0"/>
              </a:rPr>
              <a:t>Civil.</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14425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dirty="0"/>
          </a:p>
        </p:txBody>
      </p:sp>
      <p:pic>
        <p:nvPicPr>
          <p:cNvPr id="4" name="Image 15"/>
          <p:cNvPicPr>
            <a:picLocks noGrp="1"/>
          </p:cNvPicPr>
          <p:nvPr>
            <p:ph idx="1"/>
          </p:nvPr>
        </p:nvPicPr>
        <p:blipFill>
          <a:blip r:embed="rId2" cstate="print"/>
          <a:stretch>
            <a:fillRect/>
          </a:stretch>
        </p:blipFill>
        <p:spPr>
          <a:xfrm>
            <a:off x="838200" y="1902574"/>
            <a:ext cx="4120032" cy="2888367"/>
          </a:xfrm>
          <a:prstGeom prst="rect">
            <a:avLst/>
          </a:prstGeom>
        </p:spPr>
      </p:pic>
      <p:sp>
        <p:nvSpPr>
          <p:cNvPr id="5" name="Rectángulo 4"/>
          <p:cNvSpPr/>
          <p:nvPr/>
        </p:nvSpPr>
        <p:spPr>
          <a:xfrm>
            <a:off x="4494858" y="5032947"/>
            <a:ext cx="1829475" cy="369332"/>
          </a:xfrm>
          <a:prstGeom prst="rect">
            <a:avLst/>
          </a:prstGeom>
        </p:spPr>
        <p:txBody>
          <a:bodyPr wrap="none">
            <a:spAutoFit/>
          </a:bodyPr>
          <a:lstStyle/>
          <a:p>
            <a:r>
              <a:rPr lang="es-EC" dirty="0"/>
              <a:t>Talleres a familias</a:t>
            </a:r>
          </a:p>
        </p:txBody>
      </p:sp>
      <p:pic>
        <p:nvPicPr>
          <p:cNvPr id="6" name="Image 20"/>
          <p:cNvPicPr/>
          <p:nvPr/>
        </p:nvPicPr>
        <p:blipFill>
          <a:blip r:embed="rId3" cstate="print">
            <a:extLst>
              <a:ext uri="{28A0092B-C50C-407E-A947-70E740481C1C}">
                <a14:useLocalDpi xmlns:a14="http://schemas.microsoft.com/office/drawing/2010/main" val="0"/>
              </a:ext>
            </a:extLst>
          </a:blip>
          <a:stretch>
            <a:fillRect/>
          </a:stretch>
        </p:blipFill>
        <p:spPr>
          <a:xfrm>
            <a:off x="6096000" y="1690688"/>
            <a:ext cx="4860483" cy="3100253"/>
          </a:xfrm>
          <a:prstGeom prst="rect">
            <a:avLst/>
          </a:prstGeom>
        </p:spPr>
      </p:pic>
    </p:spTree>
    <p:extLst>
      <p:ext uri="{BB962C8B-B14F-4D97-AF65-F5344CB8AC3E}">
        <p14:creationId xmlns:p14="http://schemas.microsoft.com/office/powerpoint/2010/main" val="23985172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171977" y="206063"/>
            <a:ext cx="10041228" cy="6304208"/>
          </a:xfrm>
        </p:spPr>
        <p:txBody>
          <a:bodyPr>
            <a:normAutofit fontScale="77500" lnSpcReduction="20000"/>
          </a:bodyPr>
          <a:lstStyle/>
          <a:p>
            <a:pPr algn="ctr"/>
            <a:r>
              <a:rPr lang="es-MX" sz="3400" dirty="0">
                <a:latin typeface="Arial" panose="020B0604020202020204" pitchFamily="34" charset="0"/>
                <a:cs typeface="Arial" panose="020B0604020202020204" pitchFamily="34" charset="0"/>
              </a:rPr>
              <a:t>Agasajo Navideño “Mágica Navidad” en beneficio de las familias del proyecto. Entrega de juguetes, caramelos, canastas navideñas y comida.</a:t>
            </a:r>
          </a:p>
          <a:p>
            <a:pPr algn="ctr"/>
            <a:r>
              <a:rPr lang="es-MX" sz="3400" dirty="0">
                <a:latin typeface="Arial" panose="020B0604020202020204" pitchFamily="34" charset="0"/>
                <a:cs typeface="Arial" panose="020B0604020202020204" pitchFamily="34" charset="0"/>
              </a:rPr>
              <a:t>PROGRAMA: JUVENTUD “Casa del Encuentro Juvenil Vinces”</a:t>
            </a:r>
          </a:p>
          <a:p>
            <a:pPr algn="ctr"/>
            <a:r>
              <a:rPr lang="es-MX" sz="3400" dirty="0">
                <a:latin typeface="Arial" panose="020B0604020202020204" pitchFamily="34" charset="0"/>
                <a:cs typeface="Arial" panose="020B0604020202020204" pitchFamily="34" charset="0"/>
              </a:rPr>
              <a:t>POBLACIÓN TOTAL:</a:t>
            </a:r>
          </a:p>
          <a:p>
            <a:pPr algn="ctr"/>
            <a:r>
              <a:rPr lang="es-MX" sz="3400" dirty="0">
                <a:latin typeface="Arial" panose="020B0604020202020204" pitchFamily="34" charset="0"/>
                <a:cs typeface="Arial" panose="020B0604020202020204" pitchFamily="34" charset="0"/>
              </a:rPr>
              <a:t>Cobertura a 150 Jóvenes de 18 a 29 años de edad y once meses, con énfasis en los grupos de atención prioritaria y en condición de pobreza, vulnerabilidad, jóvenes que han salido del sistema de protección del MIES, miembros de organizaciones, colectivos, representaciones juveniles de todo tipo y alcance geográfico.</a:t>
            </a:r>
          </a:p>
          <a:p>
            <a:pPr algn="ctr"/>
            <a:endParaRPr lang="es-MX" sz="3400" dirty="0">
              <a:latin typeface="Arial" panose="020B0604020202020204" pitchFamily="34" charset="0"/>
              <a:cs typeface="Arial" panose="020B0604020202020204" pitchFamily="34" charset="0"/>
            </a:endParaRPr>
          </a:p>
          <a:p>
            <a:pPr algn="ctr"/>
            <a:r>
              <a:rPr lang="es-MX" sz="3400" dirty="0">
                <a:latin typeface="Arial" panose="020B0604020202020204" pitchFamily="34" charset="0"/>
                <a:cs typeface="Arial" panose="020B0604020202020204" pitchFamily="34" charset="0"/>
              </a:rPr>
              <a:t>INVERSION MIES – GADM VINCES</a:t>
            </a:r>
          </a:p>
          <a:p>
            <a:pPr algn="ctr"/>
            <a:r>
              <a:rPr lang="es-MX" sz="3400" dirty="0">
                <a:latin typeface="Arial" panose="020B0604020202020204" pitchFamily="34" charset="0"/>
                <a:cs typeface="Arial" panose="020B0604020202020204" pitchFamily="34" charset="0"/>
              </a:rPr>
              <a:t>Monto Mies: $          9.200,00 </a:t>
            </a:r>
          </a:p>
          <a:p>
            <a:pPr algn="ctr"/>
            <a:r>
              <a:rPr lang="es-MX" sz="3400" dirty="0">
                <a:latin typeface="Arial" panose="020B0604020202020204" pitchFamily="34" charset="0"/>
                <a:cs typeface="Arial" panose="020B0604020202020204" pitchFamily="34" charset="0"/>
              </a:rPr>
              <a:t>Monto GADM Vinces: $        19.468,08 </a:t>
            </a:r>
          </a:p>
          <a:p>
            <a:r>
              <a:rPr lang="es-MX" b="1" dirty="0"/>
              <a:t>SIN FOTO</a:t>
            </a:r>
          </a:p>
          <a:p>
            <a:endParaRPr lang="es-EC" dirty="0"/>
          </a:p>
        </p:txBody>
      </p:sp>
    </p:spTree>
    <p:extLst>
      <p:ext uri="{BB962C8B-B14F-4D97-AF65-F5344CB8AC3E}">
        <p14:creationId xmlns:p14="http://schemas.microsoft.com/office/powerpoint/2010/main" val="39850929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85636"/>
          </a:xfrm>
        </p:spPr>
        <p:txBody>
          <a:bodyPr>
            <a:normAutofit fontScale="90000"/>
          </a:bodyPr>
          <a:lstStyle/>
          <a:p>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PROGRAMA: PROYECTO ADULTOS MAYORES-2023</a:t>
            </a: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MONTO MIES: $6416.88 (SEIS MIL CUATROCIENTOS DIECISEIS CON 88/100 DÓLARES DE LOS ESTADOS UNIDOS DE AMÉRICA),</a:t>
            </a:r>
            <a:br>
              <a:rPr lang="es-MX" sz="2700" dirty="0">
                <a:latin typeface="Arial" panose="020B0604020202020204" pitchFamily="34" charset="0"/>
                <a:cs typeface="Arial" panose="020B0604020202020204" pitchFamily="34" charset="0"/>
              </a:rPr>
            </a:br>
            <a:r>
              <a:rPr lang="es-MX" sz="2700" dirty="0">
                <a:latin typeface="Arial" panose="020B0604020202020204" pitchFamily="34" charset="0"/>
                <a:cs typeface="Arial" panose="020B0604020202020204" pitchFamily="34" charset="0"/>
              </a:rPr>
              <a:t>MONTO GADM-VINCES: $ 1747.38 (MIL SETECIENTOS CUARENTA Y SIETE CON 38/100 DÓLARES DE LOS ESTADOS UNIDOS DE AMÉRICA),</a:t>
            </a:r>
            <a:br>
              <a:rPr lang="es-MX" sz="2700" dirty="0">
                <a:latin typeface="Arial" panose="020B0604020202020204" pitchFamily="34" charset="0"/>
                <a:cs typeface="Arial" panose="020B0604020202020204" pitchFamily="34" charset="0"/>
              </a:rPr>
            </a:br>
            <a:br>
              <a:rPr lang="es-MX" sz="27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ADENDA DE CONVENIO DE COOPERACIÓN TÉCNICO ECONÓMICO No. AM-05-12D01-21347-D agosto a diciembre 2023.</a:t>
            </a: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MONTO MIES: USD. 3414.71 (TRES MIL</a:t>
            </a: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CUATROCIENTOS CATORCE CON 71/100 DÓLARES DE LOS ESTADOS UNIDOS DE AMÉRICA),</a:t>
            </a:r>
            <a:br>
              <a:rPr lang="es-MX" sz="2200" dirty="0">
                <a:latin typeface="Arial" panose="020B0604020202020204" pitchFamily="34" charset="0"/>
                <a:cs typeface="Arial" panose="020B0604020202020204" pitchFamily="34" charset="0"/>
              </a:rPr>
            </a:b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MONTO GADM-VINCES: USD. 1752.0 (MIL SETECIENTOS CINCUENTA Y DOS</a:t>
            </a:r>
            <a:br>
              <a:rPr lang="es-MX" sz="2200" dirty="0">
                <a:latin typeface="Arial" panose="020B0604020202020204" pitchFamily="34" charset="0"/>
                <a:cs typeface="Arial" panose="020B0604020202020204" pitchFamily="34" charset="0"/>
              </a:rPr>
            </a:br>
            <a:r>
              <a:rPr lang="es-MX" sz="2200" dirty="0">
                <a:latin typeface="Arial" panose="020B0604020202020204" pitchFamily="34" charset="0"/>
                <a:cs typeface="Arial" panose="020B0604020202020204" pitchFamily="34" charset="0"/>
              </a:rPr>
              <a:t>CON 00/100 DÓLARES DE LOS ESTADOS UNIDOS DE AMÉRICA),</a:t>
            </a:r>
            <a:br>
              <a:rPr lang="es-MX" sz="2200" dirty="0">
                <a:latin typeface="Arial" panose="020B0604020202020204" pitchFamily="34" charset="0"/>
                <a:cs typeface="Arial" panose="020B0604020202020204" pitchFamily="34" charset="0"/>
              </a:rPr>
            </a:br>
            <a:br>
              <a:rPr lang="es-MX" dirty="0"/>
            </a:br>
            <a:endParaRPr lang="es-EC" dirty="0"/>
          </a:p>
        </p:txBody>
      </p:sp>
      <p:sp>
        <p:nvSpPr>
          <p:cNvPr id="3" name="Marcador de contenido 2"/>
          <p:cNvSpPr>
            <a:spLocks noGrp="1"/>
          </p:cNvSpPr>
          <p:nvPr>
            <p:ph idx="1"/>
          </p:nvPr>
        </p:nvSpPr>
        <p:spPr>
          <a:xfrm>
            <a:off x="721217" y="540914"/>
            <a:ext cx="10632583" cy="5636050"/>
          </a:xfrm>
        </p:spPr>
        <p:txBody>
          <a:bodyPr/>
          <a:lstStyle/>
          <a:p>
            <a:pPr marL="0" indent="0">
              <a:buNone/>
            </a:pPr>
            <a:endParaRPr lang="es-EC" dirty="0"/>
          </a:p>
        </p:txBody>
      </p:sp>
    </p:spTree>
    <p:extLst>
      <p:ext uri="{BB962C8B-B14F-4D97-AF65-F5344CB8AC3E}">
        <p14:creationId xmlns:p14="http://schemas.microsoft.com/office/powerpoint/2010/main" val="33610480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pic>
        <p:nvPicPr>
          <p:cNvPr id="4" name="Marcador de contenido 3"/>
          <p:cNvPicPr>
            <a:picLocks noGrp="1" noChangeAspect="1"/>
          </p:cNvPicPr>
          <p:nvPr>
            <p:ph idx="1"/>
          </p:nvPr>
        </p:nvPicPr>
        <p:blipFill>
          <a:blip r:embed="rId2"/>
          <a:stretch>
            <a:fillRect/>
          </a:stretch>
        </p:blipFill>
        <p:spPr>
          <a:xfrm>
            <a:off x="1166588" y="2026022"/>
            <a:ext cx="2517866" cy="1889924"/>
          </a:xfrm>
          <a:prstGeom prst="rect">
            <a:avLst/>
          </a:prstGeom>
        </p:spPr>
      </p:pic>
      <p:pic>
        <p:nvPicPr>
          <p:cNvPr id="5" name="Imagen 4"/>
          <p:cNvPicPr>
            <a:picLocks noChangeAspect="1"/>
          </p:cNvPicPr>
          <p:nvPr/>
        </p:nvPicPr>
        <p:blipFill>
          <a:blip r:embed="rId3"/>
          <a:stretch>
            <a:fillRect/>
          </a:stretch>
        </p:blipFill>
        <p:spPr>
          <a:xfrm>
            <a:off x="4154487" y="2026022"/>
            <a:ext cx="2517866" cy="1889924"/>
          </a:xfrm>
          <a:prstGeom prst="rect">
            <a:avLst/>
          </a:prstGeom>
        </p:spPr>
      </p:pic>
      <p:pic>
        <p:nvPicPr>
          <p:cNvPr id="6" name="Imagen 5"/>
          <p:cNvPicPr>
            <a:picLocks noChangeAspect="1"/>
          </p:cNvPicPr>
          <p:nvPr/>
        </p:nvPicPr>
        <p:blipFill>
          <a:blip r:embed="rId4"/>
          <a:stretch>
            <a:fillRect/>
          </a:stretch>
        </p:blipFill>
        <p:spPr>
          <a:xfrm>
            <a:off x="7142386" y="2026022"/>
            <a:ext cx="2530059" cy="1889924"/>
          </a:xfrm>
          <a:prstGeom prst="rect">
            <a:avLst/>
          </a:prstGeom>
        </p:spPr>
      </p:pic>
      <p:pic>
        <p:nvPicPr>
          <p:cNvPr id="7" name="Imagen 6"/>
          <p:cNvPicPr>
            <a:picLocks noChangeAspect="1"/>
          </p:cNvPicPr>
          <p:nvPr/>
        </p:nvPicPr>
        <p:blipFill>
          <a:blip r:embed="rId5"/>
          <a:stretch>
            <a:fillRect/>
          </a:stretch>
        </p:blipFill>
        <p:spPr>
          <a:xfrm>
            <a:off x="1105622" y="4251280"/>
            <a:ext cx="2578832" cy="1676399"/>
          </a:xfrm>
          <a:prstGeom prst="rect">
            <a:avLst/>
          </a:prstGeom>
        </p:spPr>
      </p:pic>
      <p:pic>
        <p:nvPicPr>
          <p:cNvPr id="8" name="Imagen 7" descr="C:\Users\User1\AppData\Local\Temp\Rar$DRa1900.6343\IMG-20231030-WA0034.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9484" y="4127498"/>
            <a:ext cx="2400300" cy="1800182"/>
          </a:xfrm>
          <a:prstGeom prst="rect">
            <a:avLst/>
          </a:prstGeom>
          <a:noFill/>
          <a:ln>
            <a:noFill/>
          </a:ln>
        </p:spPr>
      </p:pic>
      <p:pic>
        <p:nvPicPr>
          <p:cNvPr id="9" name="Imagen 8"/>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6361" y="4127497"/>
            <a:ext cx="2564765" cy="1800182"/>
          </a:xfrm>
          <a:prstGeom prst="rect">
            <a:avLst/>
          </a:prstGeom>
          <a:noFill/>
          <a:ln>
            <a:noFill/>
          </a:ln>
        </p:spPr>
      </p:pic>
    </p:spTree>
    <p:extLst>
      <p:ext uri="{BB962C8B-B14F-4D97-AF65-F5344CB8AC3E}">
        <p14:creationId xmlns:p14="http://schemas.microsoft.com/office/powerpoint/2010/main" val="38156069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sp>
        <p:nvSpPr>
          <p:cNvPr id="3" name="Marcador de contenido 2"/>
          <p:cNvSpPr>
            <a:spLocks noGrp="1"/>
          </p:cNvSpPr>
          <p:nvPr>
            <p:ph idx="1"/>
          </p:nvPr>
        </p:nvSpPr>
        <p:spPr/>
        <p:txBody>
          <a:bodyPr>
            <a:normAutofit fontScale="55000" lnSpcReduction="20000"/>
          </a:bodyPr>
          <a:lstStyle/>
          <a:p>
            <a:r>
              <a:rPr lang="es-MX" dirty="0"/>
              <a:t>ACCIONES ADICIONALES EJECUTADAS </a:t>
            </a:r>
          </a:p>
          <a:p>
            <a:r>
              <a:rPr lang="es-MX" dirty="0"/>
              <a:t>	 Coordinación interinstitucional con Ministerio De Turismo para talleres de capacitaciones en distintas áreas relacionadas      a la actividad turísticas	</a:t>
            </a:r>
          </a:p>
          <a:p>
            <a:r>
              <a:rPr lang="es-MX" dirty="0"/>
              <a:t>Reuniones con organismos de emergencias y seguridad para diferentes eventos a realizarse en el cantón Vinces.</a:t>
            </a:r>
          </a:p>
          <a:p>
            <a:r>
              <a:rPr lang="es-MX" dirty="0"/>
              <a:t>	Inspección para gestión de áreas limpias y adecuadas en zonas determinadas como recursos turísticos del cantón. </a:t>
            </a:r>
          </a:p>
          <a:p>
            <a:r>
              <a:rPr lang="es-MX" dirty="0"/>
              <a:t>	Actualización de catastro de los establecimientos turísticos, complejos, restaurantes, Bar, </a:t>
            </a:r>
            <a:r>
              <a:rPr lang="es-MX" dirty="0" err="1"/>
              <a:t>restobar</a:t>
            </a:r>
            <a:r>
              <a:rPr lang="es-MX" dirty="0"/>
              <a:t>, discotecas y alojamiento.   </a:t>
            </a:r>
          </a:p>
          <a:p>
            <a:r>
              <a:rPr lang="es-MX" dirty="0"/>
              <a:t>	Apoyo logístico elección de Reina del Cantón Vinces.</a:t>
            </a:r>
          </a:p>
          <a:p>
            <a:r>
              <a:rPr lang="es-MX" dirty="0"/>
              <a:t>	Fortalecimiento de turismo rural, por medio de apoyo logístico en actividades tales como la feria del choclo en el recinto el Abanico, y Estero de Lagarto, regata campesina en los recintos el Recuerdo y San Juan de Abajo.</a:t>
            </a:r>
          </a:p>
          <a:p>
            <a:r>
              <a:rPr lang="es-MX" dirty="0"/>
              <a:t>	Protocolo y recepción para recibimiento de las candidatas al  Reina de la Provincia de Ríos.</a:t>
            </a:r>
          </a:p>
          <a:p>
            <a:r>
              <a:rPr lang="es-MX" dirty="0"/>
              <a:t>	Entrega de invitaciones en diferentes eventos.</a:t>
            </a:r>
          </a:p>
          <a:p>
            <a:r>
              <a:rPr lang="es-MX" dirty="0"/>
              <a:t>	Coordinación con el canal de comunicación </a:t>
            </a:r>
            <a:r>
              <a:rPr lang="es-MX" dirty="0" err="1"/>
              <a:t>Ecuavisa</a:t>
            </a:r>
            <a:r>
              <a:rPr lang="es-MX" dirty="0"/>
              <a:t> para difusión y promoción de la ruta del  Cacao Vinces</a:t>
            </a:r>
          </a:p>
          <a:p>
            <a:r>
              <a:rPr lang="es-MX" dirty="0"/>
              <a:t>	Implementación de stands fotográficos en la playa Norte durante Temporada Playera.</a:t>
            </a:r>
          </a:p>
          <a:p>
            <a:r>
              <a:rPr lang="es-MX" dirty="0"/>
              <a:t>	Seguimiento a comerciantes playa norte temporada playera </a:t>
            </a:r>
          </a:p>
          <a:p>
            <a:r>
              <a:rPr lang="es-MX" dirty="0"/>
              <a:t>	Apoyo logístico en actividades navideñas durante el mes de diciembre.</a:t>
            </a:r>
          </a:p>
          <a:p>
            <a:endParaRPr lang="es-EC" dirty="0"/>
          </a:p>
        </p:txBody>
      </p:sp>
    </p:spTree>
    <p:extLst>
      <p:ext uri="{BB962C8B-B14F-4D97-AF65-F5344CB8AC3E}">
        <p14:creationId xmlns:p14="http://schemas.microsoft.com/office/powerpoint/2010/main" val="39965947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2000" dirty="0">
                <a:latin typeface="Arial" panose="020B0604020202020204" pitchFamily="34" charset="0"/>
                <a:cs typeface="Arial" panose="020B0604020202020204" pitchFamily="34" charset="0"/>
              </a:rPr>
              <a:t>Promoción ruta del cacao Vinces- </a:t>
            </a:r>
            <a:r>
              <a:rPr lang="es-MX" sz="2000" dirty="0" err="1">
                <a:latin typeface="Arial" panose="020B0604020202020204" pitchFamily="34" charset="0"/>
                <a:cs typeface="Arial" panose="020B0604020202020204" pitchFamily="34" charset="0"/>
              </a:rPr>
              <a:t>Ecuavisa</a:t>
            </a:r>
            <a:r>
              <a:rPr lang="es-MX" sz="2000" dirty="0">
                <a:latin typeface="Arial" panose="020B0604020202020204" pitchFamily="34" charset="0"/>
                <a:cs typeface="Arial" panose="020B0604020202020204" pitchFamily="34" charset="0"/>
              </a:rPr>
              <a:t>.-  https://www.facebook.com/share/v/scxdsd1tsxuYGLZz/?mibextid=WC7FNe</a:t>
            </a:r>
            <a:endParaRPr lang="es-EC" sz="2000" dirty="0">
              <a:latin typeface="Arial" panose="020B0604020202020204" pitchFamily="34" charset="0"/>
              <a:cs typeface="Arial" panose="020B0604020202020204" pitchFamily="34" charset="0"/>
            </a:endParaRPr>
          </a:p>
        </p:txBody>
      </p:sp>
      <p:pic>
        <p:nvPicPr>
          <p:cNvPr id="4" name="Marcador de contenido 3"/>
          <p:cNvPicPr>
            <a:picLocks noGrp="1" noChangeAspect="1"/>
          </p:cNvPicPr>
          <p:nvPr>
            <p:ph idx="1"/>
          </p:nvPr>
        </p:nvPicPr>
        <p:blipFill>
          <a:blip r:embed="rId2"/>
          <a:stretch>
            <a:fillRect/>
          </a:stretch>
        </p:blipFill>
        <p:spPr>
          <a:xfrm>
            <a:off x="1058299" y="2163951"/>
            <a:ext cx="1987468" cy="1310754"/>
          </a:xfrm>
          <a:prstGeom prst="rect">
            <a:avLst/>
          </a:prstGeom>
        </p:spPr>
      </p:pic>
      <p:pic>
        <p:nvPicPr>
          <p:cNvPr id="5" name="Imagen 4"/>
          <p:cNvPicPr>
            <a:picLocks noChangeAspect="1"/>
          </p:cNvPicPr>
          <p:nvPr/>
        </p:nvPicPr>
        <p:blipFill>
          <a:blip r:embed="rId3"/>
          <a:stretch>
            <a:fillRect/>
          </a:stretch>
        </p:blipFill>
        <p:spPr>
          <a:xfrm>
            <a:off x="4282819" y="2200531"/>
            <a:ext cx="1950889" cy="1274174"/>
          </a:xfrm>
          <a:prstGeom prst="rect">
            <a:avLst/>
          </a:prstGeom>
        </p:spPr>
      </p:pic>
      <p:pic>
        <p:nvPicPr>
          <p:cNvPr id="6" name="Imagen 5"/>
          <p:cNvPicPr>
            <a:picLocks noChangeAspect="1"/>
          </p:cNvPicPr>
          <p:nvPr/>
        </p:nvPicPr>
        <p:blipFill>
          <a:blip r:embed="rId4"/>
          <a:stretch>
            <a:fillRect/>
          </a:stretch>
        </p:blipFill>
        <p:spPr>
          <a:xfrm>
            <a:off x="6832049" y="2200531"/>
            <a:ext cx="2182557" cy="1591194"/>
          </a:xfrm>
          <a:prstGeom prst="rect">
            <a:avLst/>
          </a:prstGeom>
        </p:spPr>
      </p:pic>
      <p:pic>
        <p:nvPicPr>
          <p:cNvPr id="7" name="Imagen 6"/>
          <p:cNvPicPr>
            <a:picLocks noChangeAspect="1"/>
          </p:cNvPicPr>
          <p:nvPr/>
        </p:nvPicPr>
        <p:blipFill>
          <a:blip r:embed="rId5"/>
          <a:stretch>
            <a:fillRect/>
          </a:stretch>
        </p:blipFill>
        <p:spPr>
          <a:xfrm>
            <a:off x="972440" y="3947968"/>
            <a:ext cx="2481287" cy="1597290"/>
          </a:xfrm>
          <a:prstGeom prst="rect">
            <a:avLst/>
          </a:prstGeom>
        </p:spPr>
      </p:pic>
      <p:pic>
        <p:nvPicPr>
          <p:cNvPr id="8" name="Imagen 7"/>
          <p:cNvPicPr>
            <a:picLocks noChangeAspect="1"/>
          </p:cNvPicPr>
          <p:nvPr/>
        </p:nvPicPr>
        <p:blipFill>
          <a:blip r:embed="rId6"/>
          <a:stretch>
            <a:fillRect/>
          </a:stretch>
        </p:blipFill>
        <p:spPr>
          <a:xfrm>
            <a:off x="4282819" y="3947968"/>
            <a:ext cx="2158171" cy="1524132"/>
          </a:xfrm>
          <a:prstGeom prst="rect">
            <a:avLst/>
          </a:prstGeom>
        </p:spPr>
      </p:pic>
      <p:pic>
        <p:nvPicPr>
          <p:cNvPr id="9" name="Imagen 8"/>
          <p:cNvPicPr>
            <a:picLocks noChangeAspect="1"/>
          </p:cNvPicPr>
          <p:nvPr/>
        </p:nvPicPr>
        <p:blipFill>
          <a:blip r:embed="rId7"/>
          <a:stretch>
            <a:fillRect/>
          </a:stretch>
        </p:blipFill>
        <p:spPr>
          <a:xfrm>
            <a:off x="6676588" y="3950949"/>
            <a:ext cx="2493480" cy="1444877"/>
          </a:xfrm>
          <a:prstGeom prst="rect">
            <a:avLst/>
          </a:prstGeom>
        </p:spPr>
      </p:pic>
    </p:spTree>
    <p:extLst>
      <p:ext uri="{BB962C8B-B14F-4D97-AF65-F5344CB8AC3E}">
        <p14:creationId xmlns:p14="http://schemas.microsoft.com/office/powerpoint/2010/main" val="26226817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770831"/>
          </a:xfrm>
        </p:spPr>
        <p:txBody>
          <a:bodyPr>
            <a:normAutofit/>
          </a:bodyPr>
          <a:lstStyle/>
          <a:p>
            <a:r>
              <a:rPr lang="es-MX" sz="2000" dirty="0">
                <a:latin typeface="Arial" panose="020B0604020202020204" pitchFamily="34" charset="0"/>
                <a:cs typeface="Arial" panose="020B0604020202020204" pitchFamily="34" charset="0"/>
              </a:rPr>
              <a:t>FERIA DEL CACAO SE REALIZO EN EL PARQUE CENTRAL EN COORDINACION CON EL GAD MUNICIPAL DE VINCES</a:t>
            </a:r>
            <a:endParaRPr lang="es-EC" sz="20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1841679" y="3142445"/>
            <a:ext cx="1752381" cy="1838095"/>
          </a:xfrm>
          <a:prstGeom prst="rect">
            <a:avLst/>
          </a:prstGeom>
        </p:spPr>
      </p:pic>
      <p:pic>
        <p:nvPicPr>
          <p:cNvPr id="5" name="Imagen 4"/>
          <p:cNvPicPr>
            <a:picLocks noChangeAspect="1"/>
          </p:cNvPicPr>
          <p:nvPr/>
        </p:nvPicPr>
        <p:blipFill>
          <a:blip r:embed="rId3"/>
          <a:stretch>
            <a:fillRect/>
          </a:stretch>
        </p:blipFill>
        <p:spPr>
          <a:xfrm>
            <a:off x="4765183" y="3324541"/>
            <a:ext cx="2219048" cy="1838095"/>
          </a:xfrm>
          <a:prstGeom prst="rect">
            <a:avLst/>
          </a:prstGeom>
        </p:spPr>
      </p:pic>
      <p:pic>
        <p:nvPicPr>
          <p:cNvPr id="6" name="Imagen 5"/>
          <p:cNvPicPr>
            <a:picLocks noChangeAspect="1"/>
          </p:cNvPicPr>
          <p:nvPr/>
        </p:nvPicPr>
        <p:blipFill>
          <a:blip r:embed="rId4"/>
          <a:stretch>
            <a:fillRect/>
          </a:stretch>
        </p:blipFill>
        <p:spPr>
          <a:xfrm>
            <a:off x="8448541" y="3094826"/>
            <a:ext cx="1247619" cy="1885714"/>
          </a:xfrm>
          <a:prstGeom prst="rect">
            <a:avLst/>
          </a:prstGeom>
        </p:spPr>
      </p:pic>
      <p:sp>
        <p:nvSpPr>
          <p:cNvPr id="3" name="Subtítulo 2"/>
          <p:cNvSpPr>
            <a:spLocks noGrp="1"/>
          </p:cNvSpPr>
          <p:nvPr>
            <p:ph type="subTitle" idx="1"/>
          </p:nvPr>
        </p:nvSpPr>
        <p:spPr>
          <a:xfrm>
            <a:off x="1524000" y="2176530"/>
            <a:ext cx="9144000" cy="4069724"/>
          </a:xfrm>
        </p:spPr>
        <p:txBody>
          <a:bodyPr/>
          <a:lstStyle/>
          <a:p>
            <a:endParaRPr lang="es-EC" dirty="0"/>
          </a:p>
        </p:txBody>
      </p:sp>
    </p:spTree>
    <p:extLst>
      <p:ext uri="{BB962C8B-B14F-4D97-AF65-F5344CB8AC3E}">
        <p14:creationId xmlns:p14="http://schemas.microsoft.com/office/powerpoint/2010/main" val="5092626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721217"/>
            <a:ext cx="10515600" cy="1249251"/>
          </a:xfrm>
        </p:spPr>
        <p:txBody>
          <a:bodyPr>
            <a:normAutofit/>
          </a:bodyPr>
          <a:lstStyle/>
          <a:p>
            <a:pPr algn="ctr"/>
            <a:r>
              <a:rPr lang="es-EC" sz="2700" dirty="0">
                <a:latin typeface="Arial" panose="020B0604020202020204" pitchFamily="34" charset="0"/>
                <a:cs typeface="Arial" panose="020B0604020202020204" pitchFamily="34" charset="0"/>
              </a:rPr>
              <a:t>COORDINACIÓN DE FOMENTO PRODUCTIVO</a:t>
            </a:r>
            <a:br>
              <a:rPr lang="es-EC" dirty="0"/>
            </a:br>
            <a:endParaRPr lang="es-EC" dirty="0"/>
          </a:p>
        </p:txBody>
      </p:sp>
      <p:sp>
        <p:nvSpPr>
          <p:cNvPr id="3" name="Marcador de contenido 2"/>
          <p:cNvSpPr>
            <a:spLocks noGrp="1"/>
          </p:cNvSpPr>
          <p:nvPr>
            <p:ph idx="1"/>
          </p:nvPr>
        </p:nvSpPr>
        <p:spPr/>
        <p:txBody>
          <a:bodyPr>
            <a:normAutofit fontScale="92500" lnSpcReduction="10000"/>
          </a:bodyPr>
          <a:lstStyle/>
          <a:p>
            <a:endParaRPr lang="es-MX" dirty="0"/>
          </a:p>
          <a:p>
            <a:r>
              <a:rPr lang="es-MX" dirty="0"/>
              <a:t>Proyecto por autogestión   denominado “HUERTOS DE SUSTENTOS FAMILIARES” tiene como objetivo que las familias del sector urbano y rural, se beneficien con los cultivos de diferentes hortalizas para así tener una alimentación saludable y también tener fuentes de ingresos adicionales para el sustento del hogar en el cual se beneficiaron 93 familia en la Zona Urbana y 107 familias de la Zona Rural.</a:t>
            </a:r>
          </a:p>
          <a:p>
            <a:r>
              <a:rPr lang="es-MX" dirty="0"/>
              <a:t> </a:t>
            </a:r>
          </a:p>
          <a:p>
            <a:r>
              <a:rPr lang="es-MX" dirty="0"/>
              <a:t>Se dio capacitación y a la vez hacer la entrega de plantas medicinales en el Distrito de Salud12D05.   Centro de Salud Vinces, Bagatela, C.S Nicaragua, Balzar de Vinces, C.S Matecito, C.S Clarisa, C.S Palenque, C.S Palenque, C.S Antonio Sotomayor, C.S </a:t>
            </a:r>
            <a:r>
              <a:rPr lang="es-MX" dirty="0" err="1"/>
              <a:t>Jauneche</a:t>
            </a:r>
            <a:r>
              <a:rPr lang="es-MX" dirty="0"/>
              <a:t> </a:t>
            </a:r>
            <a:endParaRPr lang="es-EC" dirty="0"/>
          </a:p>
        </p:txBody>
      </p:sp>
    </p:spTree>
    <p:extLst>
      <p:ext uri="{BB962C8B-B14F-4D97-AF65-F5344CB8AC3E}">
        <p14:creationId xmlns:p14="http://schemas.microsoft.com/office/powerpoint/2010/main" val="2646168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C"/>
          </a:p>
        </p:txBody>
      </p:sp>
      <p:pic>
        <p:nvPicPr>
          <p:cNvPr id="4" name="Marcador de contenido 3"/>
          <p:cNvPicPr>
            <a:picLocks noGrp="1" noChangeAspect="1"/>
          </p:cNvPicPr>
          <p:nvPr>
            <p:ph idx="1"/>
          </p:nvPr>
        </p:nvPicPr>
        <p:blipFill>
          <a:blip r:embed="rId2"/>
          <a:stretch>
            <a:fillRect/>
          </a:stretch>
        </p:blipFill>
        <p:spPr>
          <a:xfrm>
            <a:off x="2335369" y="1872716"/>
            <a:ext cx="2906332" cy="1990476"/>
          </a:xfrm>
          <a:prstGeom prst="rect">
            <a:avLst/>
          </a:prstGeom>
        </p:spPr>
      </p:pic>
      <p:pic>
        <p:nvPicPr>
          <p:cNvPr id="5" name="Imagen 4"/>
          <p:cNvPicPr>
            <a:picLocks noChangeAspect="1"/>
          </p:cNvPicPr>
          <p:nvPr/>
        </p:nvPicPr>
        <p:blipFill>
          <a:blip r:embed="rId3"/>
          <a:stretch>
            <a:fillRect/>
          </a:stretch>
        </p:blipFill>
        <p:spPr>
          <a:xfrm>
            <a:off x="6224366" y="1690688"/>
            <a:ext cx="2885714" cy="2172504"/>
          </a:xfrm>
          <a:prstGeom prst="rect">
            <a:avLst/>
          </a:prstGeom>
        </p:spPr>
      </p:pic>
      <p:pic>
        <p:nvPicPr>
          <p:cNvPr id="6" name="Imagen 5"/>
          <p:cNvPicPr>
            <a:picLocks noChangeAspect="1"/>
          </p:cNvPicPr>
          <p:nvPr/>
        </p:nvPicPr>
        <p:blipFill>
          <a:blip r:embed="rId4"/>
          <a:stretch>
            <a:fillRect/>
          </a:stretch>
        </p:blipFill>
        <p:spPr>
          <a:xfrm>
            <a:off x="6224366" y="4314423"/>
            <a:ext cx="3151454" cy="1856149"/>
          </a:xfrm>
          <a:prstGeom prst="rect">
            <a:avLst/>
          </a:prstGeom>
        </p:spPr>
      </p:pic>
      <p:pic>
        <p:nvPicPr>
          <p:cNvPr id="7" name="Imagen 6"/>
          <p:cNvPicPr>
            <a:picLocks noChangeAspect="1"/>
          </p:cNvPicPr>
          <p:nvPr/>
        </p:nvPicPr>
        <p:blipFill>
          <a:blip r:embed="rId5"/>
          <a:stretch>
            <a:fillRect/>
          </a:stretch>
        </p:blipFill>
        <p:spPr>
          <a:xfrm>
            <a:off x="2054417" y="4314424"/>
            <a:ext cx="3187284" cy="1856150"/>
          </a:xfrm>
          <a:prstGeom prst="rect">
            <a:avLst/>
          </a:prstGeom>
        </p:spPr>
      </p:pic>
    </p:spTree>
    <p:extLst>
      <p:ext uri="{BB962C8B-B14F-4D97-AF65-F5344CB8AC3E}">
        <p14:creationId xmlns:p14="http://schemas.microsoft.com/office/powerpoint/2010/main" val="1753248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marR="211455" algn="ctr">
              <a:lnSpc>
                <a:spcPct val="107000"/>
              </a:lnSpc>
              <a:spcAft>
                <a:spcPts val="0"/>
              </a:spcAft>
            </a:pPr>
            <a:br>
              <a:rPr lang="es-EC" sz="2200" b="1" dirty="0">
                <a:solidFill>
                  <a:srgbClr val="202124"/>
                </a:solidFill>
                <a:latin typeface="Arial" panose="020B0604020202020204" pitchFamily="34" charset="0"/>
                <a:ea typeface="Arial" panose="020B0604020202020204" pitchFamily="34" charset="0"/>
                <a:cs typeface="Arial" panose="020B0604020202020204" pitchFamily="34" charset="0"/>
              </a:rPr>
            </a:br>
            <a:br>
              <a:rPr lang="es-EC" sz="2200" b="1" dirty="0">
                <a:solidFill>
                  <a:srgbClr val="202124"/>
                </a:solidFill>
                <a:latin typeface="Arial" panose="020B0604020202020204" pitchFamily="34" charset="0"/>
                <a:ea typeface="Arial" panose="020B0604020202020204" pitchFamily="34" charset="0"/>
                <a:cs typeface="Arial" panose="020B0604020202020204" pitchFamily="34" charset="0"/>
              </a:rPr>
            </a:br>
            <a:r>
              <a:rPr lang="es-EC" sz="2200" b="1" dirty="0">
                <a:solidFill>
                  <a:srgbClr val="202124"/>
                </a:solidFill>
                <a:latin typeface="Arial" panose="020B0604020202020204" pitchFamily="34" charset="0"/>
                <a:ea typeface="Arial" panose="020B0604020202020204" pitchFamily="34" charset="0"/>
                <a:cs typeface="Arial" panose="020B0604020202020204" pitchFamily="34" charset="0"/>
              </a:rPr>
              <a:t>  AUTOGESTIÓN</a:t>
            </a:r>
            <a:br>
              <a:rPr lang="es-EC" sz="2200" b="1" dirty="0">
                <a:solidFill>
                  <a:srgbClr val="202124"/>
                </a:solidFill>
                <a:latin typeface="Arial" panose="020B0604020202020204" pitchFamily="34" charset="0"/>
                <a:ea typeface="Arial" panose="020B0604020202020204" pitchFamily="34" charset="0"/>
                <a:cs typeface="Arial" panose="020B0604020202020204" pitchFamily="34" charset="0"/>
              </a:rPr>
            </a:br>
            <a:r>
              <a:rPr lang="es-EC" sz="2200" b="1" dirty="0">
                <a:solidFill>
                  <a:srgbClr val="202124"/>
                </a:solidFill>
                <a:latin typeface="Arial" panose="020B0604020202020204" pitchFamily="34" charset="0"/>
                <a:ea typeface="Arial" panose="020B0604020202020204" pitchFamily="34" charset="0"/>
                <a:cs typeface="Arial" panose="020B0604020202020204" pitchFamily="34" charset="0"/>
              </a:rPr>
              <a:t>  LA FERIA DE LA ZONA NORTE CAMPESINA GASTRONÓMICA DEL CAMPO A LA MESA EN LA QUE HUBIERON MÁS DE 31 EMPRENDEDORES </a:t>
            </a:r>
            <a:r>
              <a:rPr lang="es-EC" b="1" dirty="0">
                <a:solidFill>
                  <a:srgbClr val="202124"/>
                </a:solidFill>
                <a:latin typeface="Aptos Display"/>
                <a:ea typeface="Arial" panose="020B0604020202020204" pitchFamily="34" charset="0"/>
                <a:cs typeface="Arial" panose="020B0604020202020204" pitchFamily="34" charset="0"/>
              </a:rPr>
              <a:t>.</a:t>
            </a:r>
            <a:br>
              <a:rPr lang="es-EC" sz="5400" dirty="0">
                <a:latin typeface="Calibri" panose="020F0502020204030204" pitchFamily="34" charset="0"/>
                <a:ea typeface="Calibri" panose="020F0502020204030204" pitchFamily="34" charset="0"/>
                <a:cs typeface="Times New Roman" panose="02020603050405020304" pitchFamily="18" charset="0"/>
              </a:rPr>
            </a:br>
            <a:endParaRPr lang="es-EC" dirty="0"/>
          </a:p>
        </p:txBody>
      </p:sp>
      <p:pic>
        <p:nvPicPr>
          <p:cNvPr id="8" name="Marcador de contenido 7"/>
          <p:cNvPicPr>
            <a:picLocks noGrp="1" noChangeAspect="1"/>
          </p:cNvPicPr>
          <p:nvPr>
            <p:ph idx="1"/>
          </p:nvPr>
        </p:nvPicPr>
        <p:blipFill>
          <a:blip r:embed="rId2"/>
          <a:stretch>
            <a:fillRect/>
          </a:stretch>
        </p:blipFill>
        <p:spPr>
          <a:xfrm>
            <a:off x="1555487" y="1814635"/>
            <a:ext cx="1942857" cy="2333333"/>
          </a:xfrm>
          <a:prstGeom prst="rect">
            <a:avLst/>
          </a:prstGeom>
        </p:spPr>
      </p:pic>
      <p:pic>
        <p:nvPicPr>
          <p:cNvPr id="9" name="Imagen 8"/>
          <p:cNvPicPr>
            <a:picLocks noChangeAspect="1"/>
          </p:cNvPicPr>
          <p:nvPr/>
        </p:nvPicPr>
        <p:blipFill>
          <a:blip r:embed="rId3"/>
          <a:stretch>
            <a:fillRect/>
          </a:stretch>
        </p:blipFill>
        <p:spPr>
          <a:xfrm>
            <a:off x="4162667" y="1781164"/>
            <a:ext cx="1933333" cy="2152381"/>
          </a:xfrm>
          <a:prstGeom prst="rect">
            <a:avLst/>
          </a:prstGeom>
        </p:spPr>
      </p:pic>
      <p:pic>
        <p:nvPicPr>
          <p:cNvPr id="10" name="Imagen 9"/>
          <p:cNvPicPr>
            <a:picLocks noChangeAspect="1"/>
          </p:cNvPicPr>
          <p:nvPr/>
        </p:nvPicPr>
        <p:blipFill>
          <a:blip r:embed="rId4"/>
          <a:stretch>
            <a:fillRect/>
          </a:stretch>
        </p:blipFill>
        <p:spPr>
          <a:xfrm>
            <a:off x="7424645" y="1701487"/>
            <a:ext cx="1752381" cy="2104762"/>
          </a:xfrm>
          <a:prstGeom prst="rect">
            <a:avLst/>
          </a:prstGeom>
        </p:spPr>
      </p:pic>
      <p:pic>
        <p:nvPicPr>
          <p:cNvPr id="11" name="Imagen 10"/>
          <p:cNvPicPr>
            <a:picLocks noChangeAspect="1"/>
          </p:cNvPicPr>
          <p:nvPr/>
        </p:nvPicPr>
        <p:blipFill>
          <a:blip r:embed="rId5"/>
          <a:stretch>
            <a:fillRect/>
          </a:stretch>
        </p:blipFill>
        <p:spPr>
          <a:xfrm>
            <a:off x="1429556" y="4480202"/>
            <a:ext cx="2068788" cy="2145978"/>
          </a:xfrm>
          <a:prstGeom prst="rect">
            <a:avLst/>
          </a:prstGeom>
        </p:spPr>
      </p:pic>
      <p:pic>
        <p:nvPicPr>
          <p:cNvPr id="12" name="Imagen 11"/>
          <p:cNvPicPr>
            <a:picLocks noChangeAspect="1"/>
          </p:cNvPicPr>
          <p:nvPr/>
        </p:nvPicPr>
        <p:blipFill>
          <a:blip r:embed="rId6"/>
          <a:stretch>
            <a:fillRect/>
          </a:stretch>
        </p:blipFill>
        <p:spPr>
          <a:xfrm>
            <a:off x="4224166" y="4477153"/>
            <a:ext cx="2272050" cy="2152075"/>
          </a:xfrm>
          <a:prstGeom prst="rect">
            <a:avLst/>
          </a:prstGeom>
        </p:spPr>
      </p:pic>
      <p:pic>
        <p:nvPicPr>
          <p:cNvPr id="13" name="Imagen 12"/>
          <p:cNvPicPr>
            <a:picLocks noChangeAspect="1"/>
          </p:cNvPicPr>
          <p:nvPr/>
        </p:nvPicPr>
        <p:blipFill>
          <a:blip r:embed="rId7"/>
          <a:stretch>
            <a:fillRect/>
          </a:stretch>
        </p:blipFill>
        <p:spPr>
          <a:xfrm>
            <a:off x="7222038" y="4477153"/>
            <a:ext cx="2298391" cy="2237426"/>
          </a:xfrm>
          <a:prstGeom prst="rect">
            <a:avLst/>
          </a:prstGeom>
        </p:spPr>
      </p:pic>
    </p:spTree>
    <p:extLst>
      <p:ext uri="{BB962C8B-B14F-4D97-AF65-F5344CB8AC3E}">
        <p14:creationId xmlns:p14="http://schemas.microsoft.com/office/powerpoint/2010/main" val="1528217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296215"/>
            <a:ext cx="7766936" cy="141668"/>
          </a:xfrm>
        </p:spPr>
        <p:txBody>
          <a:bodyPr>
            <a:normAutofit fontScale="90000"/>
          </a:bodyPr>
          <a:lstStyle/>
          <a:p>
            <a:r>
              <a:rPr lang="es-MX" sz="2000" b="1" dirty="0">
                <a:solidFill>
                  <a:schemeClr val="tx1"/>
                </a:solidFill>
                <a:latin typeface="Arial" panose="020B0604020202020204" pitchFamily="34" charset="0"/>
                <a:cs typeface="Arial" panose="020B0604020202020204" pitchFamily="34" charset="0"/>
              </a:rPr>
              <a:t>COORDINACIÓN DE DEPORTE RECREACIÓN Y CULTURA</a:t>
            </a:r>
            <a:endParaRPr lang="es-EC" sz="2000" b="1" dirty="0">
              <a:solidFill>
                <a:schemeClr val="tx1"/>
              </a:solidFill>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07067" y="682580"/>
            <a:ext cx="7766936" cy="5138671"/>
          </a:xfrm>
        </p:spPr>
        <p:txBody>
          <a:bodyPr>
            <a:normAutofit/>
          </a:bodyPr>
          <a:lstStyle/>
          <a:p>
            <a:pPr algn="ctr"/>
            <a:r>
              <a:rPr lang="es-MX" sz="2000" b="1" dirty="0">
                <a:latin typeface="Arial" panose="020B0604020202020204" pitchFamily="34" charset="0"/>
                <a:cs typeface="Arial" panose="020B0604020202020204" pitchFamily="34" charset="0"/>
              </a:rPr>
              <a:t>PROYECTO</a:t>
            </a:r>
          </a:p>
          <a:p>
            <a:pPr algn="ctr"/>
            <a:r>
              <a:rPr lang="es-MX" sz="2000" b="1" dirty="0">
                <a:latin typeface="Arial" panose="020B0604020202020204" pitchFamily="34" charset="0"/>
                <a:cs typeface="Arial" panose="020B0604020202020204" pitchFamily="34" charset="0"/>
              </a:rPr>
              <a:t>Contratación de servicios de capacitaciones para la organización y ejecución del proyecto para reactivar y fortalecer las actividades deportivas y culturales en niñas, niños y adolescentes en el cantón Vinces.</a:t>
            </a:r>
          </a:p>
          <a:p>
            <a:pPr algn="ctr"/>
            <a:endParaRPr lang="es-MX" sz="2000" b="1" dirty="0">
              <a:latin typeface="Arial" panose="020B0604020202020204" pitchFamily="34" charset="0"/>
              <a:cs typeface="Arial" panose="020B0604020202020204" pitchFamily="34" charset="0"/>
            </a:endParaRPr>
          </a:p>
          <a:p>
            <a:pPr algn="ctr"/>
            <a:r>
              <a:rPr lang="es-MX" sz="2000" b="1" dirty="0">
                <a:latin typeface="Arial" panose="020B0604020202020204" pitchFamily="34" charset="0"/>
                <a:cs typeface="Arial" panose="020B0604020202020204" pitchFamily="34" charset="0"/>
              </a:rPr>
              <a:t>INVERSION: 19.035.00</a:t>
            </a:r>
          </a:p>
          <a:p>
            <a:pPr algn="ctr"/>
            <a:r>
              <a:rPr lang="es-MX" sz="2000" b="1" dirty="0">
                <a:latin typeface="Arial" panose="020B0604020202020204" pitchFamily="34" charset="0"/>
                <a:cs typeface="Arial" panose="020B0604020202020204" pitchFamily="34" charset="0"/>
              </a:rPr>
              <a:t>BENEFICIARIOS: 1046 personas </a:t>
            </a:r>
          </a:p>
          <a:p>
            <a:pPr algn="ctr"/>
            <a:endParaRPr lang="es-MX" sz="2000" b="1" dirty="0">
              <a:latin typeface="Arial" panose="020B0604020202020204" pitchFamily="34" charset="0"/>
              <a:cs typeface="Arial" panose="020B0604020202020204" pitchFamily="34" charset="0"/>
            </a:endParaRPr>
          </a:p>
          <a:p>
            <a:pPr algn="ctr"/>
            <a:r>
              <a:rPr lang="es-MX" sz="2000" b="1" dirty="0">
                <a:latin typeface="Arial" panose="020B0604020202020204" pitchFamily="34" charset="0"/>
                <a:cs typeface="Arial" panose="020B0604020202020204" pitchFamily="34" charset="0"/>
              </a:rPr>
              <a:t>ACCIONES OPERATIVAS EJECUTADAS ZONA URBANA Y RURALES   DEL CANTON VINCES </a:t>
            </a:r>
          </a:p>
          <a:p>
            <a:endParaRPr lang="es-EC" sz="2000" b="1" dirty="0">
              <a:latin typeface="Arial" panose="020B0604020202020204" pitchFamily="34" charset="0"/>
              <a:cs typeface="Arial" panose="020B0604020202020204" pitchFamily="34" charset="0"/>
            </a:endParaRPr>
          </a:p>
        </p:txBody>
      </p:sp>
      <p:sp>
        <p:nvSpPr>
          <p:cNvPr id="4" name="Marcador de pie de página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748173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244699"/>
            <a:ext cx="7766936" cy="1081825"/>
          </a:xfrm>
        </p:spPr>
        <p:txBody>
          <a:bodyPr/>
          <a:lstStyle/>
          <a:p>
            <a:r>
              <a:rPr lang="es-MX" sz="2000" b="1" dirty="0">
                <a:solidFill>
                  <a:schemeClr val="tx1"/>
                </a:solidFill>
                <a:latin typeface="Arial" panose="020B0604020202020204" pitchFamily="34" charset="0"/>
                <a:cs typeface="Arial" panose="020B0604020202020204" pitchFamily="34" charset="0"/>
              </a:rPr>
              <a:t>ACTIVACIÓN RECREATIVA Y DEPORTIVA LUGAR LA PARROQUIA ANTONIO SOTOMAYOR REALIZADA FECHA 18/01/2023</a:t>
            </a:r>
            <a:r>
              <a:rPr lang="es-MX" sz="2000" dirty="0">
                <a:latin typeface="Arial" panose="020B0604020202020204" pitchFamily="34" charset="0"/>
                <a:cs typeface="Arial" panose="020B0604020202020204" pitchFamily="34" charset="0"/>
              </a:rPr>
              <a:t>. </a:t>
            </a:r>
            <a:endParaRPr lang="es-EC" sz="2000" dirty="0">
              <a:latin typeface="Arial" panose="020B0604020202020204" pitchFamily="34" charset="0"/>
              <a:cs typeface="Arial" panose="020B0604020202020204" pitchFamily="34" charset="0"/>
            </a:endParaRPr>
          </a:p>
        </p:txBody>
      </p:sp>
      <p:sp>
        <p:nvSpPr>
          <p:cNvPr id="3" name="Subtítulo 2"/>
          <p:cNvSpPr>
            <a:spLocks noGrp="1"/>
          </p:cNvSpPr>
          <p:nvPr>
            <p:ph type="subTitle" idx="1"/>
          </p:nvPr>
        </p:nvSpPr>
        <p:spPr>
          <a:xfrm>
            <a:off x="1507067" y="1326525"/>
            <a:ext cx="7766936" cy="4584878"/>
          </a:xfrm>
        </p:spPr>
        <p:txBody>
          <a:bodyPr/>
          <a:lstStyle/>
          <a:p>
            <a:endParaRPr lang="es-EC" dirty="0"/>
          </a:p>
        </p:txBody>
      </p:sp>
      <p:pic>
        <p:nvPicPr>
          <p:cNvPr id="5" name="Imagen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3420" y="1985109"/>
            <a:ext cx="2905125" cy="1633855"/>
          </a:xfrm>
          <a:prstGeom prst="rect">
            <a:avLst/>
          </a:prstGeom>
          <a:noFill/>
          <a:ln>
            <a:noFill/>
          </a:ln>
        </p:spPr>
      </p:pic>
      <p:pic>
        <p:nvPicPr>
          <p:cNvPr id="6" name="Imagen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4898" y="2004159"/>
            <a:ext cx="2932430" cy="1614805"/>
          </a:xfrm>
          <a:prstGeom prst="rect">
            <a:avLst/>
          </a:prstGeom>
          <a:noFill/>
          <a:ln>
            <a:noFill/>
          </a:ln>
        </p:spPr>
      </p:pic>
    </p:spTree>
    <p:extLst>
      <p:ext uri="{BB962C8B-B14F-4D97-AF65-F5344CB8AC3E}">
        <p14:creationId xmlns:p14="http://schemas.microsoft.com/office/powerpoint/2010/main" val="10502420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07067" y="798490"/>
            <a:ext cx="7766936" cy="1674254"/>
          </a:xfrm>
        </p:spPr>
        <p:txBody>
          <a:bodyPr>
            <a:normAutofit fontScale="90000"/>
          </a:bodyPr>
          <a:lstStyle/>
          <a:p>
            <a:pPr>
              <a:lnSpc>
                <a:spcPct val="107000"/>
              </a:lnSpc>
              <a:spcAft>
                <a:spcPts val="800"/>
              </a:spcAft>
            </a:pP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t>APOYO A COMPETENCIA NACIONAL DATINAJE LUGAR VINCES SECTOR MALECON SUR CHIPIPE FECHA </a:t>
            </a:r>
            <a:b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br>
            <a:r>
              <a:rPr lang="es-ES" sz="2000" b="1" dirty="0">
                <a:solidFill>
                  <a:schemeClr val="tx1"/>
                </a:solidFill>
                <a:latin typeface="Arial" panose="020B0604020202020204" pitchFamily="34" charset="0"/>
                <a:ea typeface="Calibri" panose="020F0502020204030204" pitchFamily="34" charset="0"/>
                <a:cs typeface="Arial" panose="020B0604020202020204" pitchFamily="34" charset="0"/>
              </a:rPr>
              <a:t>12/02/ 2023</a:t>
            </a:r>
            <a:br>
              <a:rPr lang="es-EC" sz="2000" b="1" dirty="0">
                <a:solidFill>
                  <a:schemeClr val="tx1"/>
                </a:solidFill>
                <a:latin typeface="Arial" panose="020B0604020202020204" pitchFamily="34" charset="0"/>
                <a:ea typeface="Calibri" panose="020F0502020204030204" pitchFamily="34" charset="0"/>
                <a:cs typeface="Arial" panose="020B0604020202020204" pitchFamily="34" charset="0"/>
              </a:rPr>
            </a:br>
            <a:endParaRPr lang="es-EC" sz="2000" b="1" dirty="0">
              <a:solidFill>
                <a:schemeClr val="tx1"/>
              </a:solidFill>
              <a:latin typeface="Arial" panose="020B0604020202020204" pitchFamily="34" charset="0"/>
              <a:cs typeface="Arial" panose="020B0604020202020204" pitchFamily="34" charset="0"/>
            </a:endParaRPr>
          </a:p>
        </p:txBody>
      </p:sp>
      <p:sp>
        <p:nvSpPr>
          <p:cNvPr id="4" name="Marcador de pie de página 3"/>
          <p:cNvSpPr>
            <a:spLocks noGrp="1"/>
          </p:cNvSpPr>
          <p:nvPr>
            <p:ph type="ftr" sz="quarter" idx="11"/>
          </p:nvPr>
        </p:nvSpPr>
        <p:spPr/>
        <p:txBody>
          <a:bodyPr/>
          <a:lstStyle/>
          <a:p>
            <a:endParaRPr lang="en-US" dirty="0"/>
          </a:p>
        </p:txBody>
      </p:sp>
      <p:pic>
        <p:nvPicPr>
          <p:cNvPr id="5" name="Imagen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77401" y="2472744"/>
            <a:ext cx="2943225" cy="2550017"/>
          </a:xfrm>
          <a:prstGeom prst="rect">
            <a:avLst/>
          </a:prstGeom>
          <a:noFill/>
          <a:ln>
            <a:noFill/>
          </a:ln>
        </p:spPr>
      </p:pic>
      <p:pic>
        <p:nvPicPr>
          <p:cNvPr id="6" name="Imagen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8293" y="2472744"/>
            <a:ext cx="2905125" cy="2550017"/>
          </a:xfrm>
          <a:prstGeom prst="rect">
            <a:avLst/>
          </a:prstGeom>
          <a:noFill/>
          <a:ln>
            <a:noFill/>
          </a:ln>
        </p:spPr>
      </p:pic>
    </p:spTree>
    <p:extLst>
      <p:ext uri="{BB962C8B-B14F-4D97-AF65-F5344CB8AC3E}">
        <p14:creationId xmlns:p14="http://schemas.microsoft.com/office/powerpoint/2010/main" val="251934289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182638" y="2319712"/>
            <a:ext cx="6096000" cy="738664"/>
          </a:xfrm>
          <a:prstGeom prst="rect">
            <a:avLst/>
          </a:prstGeom>
        </p:spPr>
        <p:txBody>
          <a:bodyPr>
            <a:spAutoFit/>
          </a:bodyPr>
          <a:lstStyle/>
          <a:p>
            <a:pPr algn="just">
              <a:spcAft>
                <a:spcPts val="0"/>
              </a:spcAft>
            </a:pPr>
            <a:r>
              <a:rPr lang="es-EC" sz="1400" b="1" dirty="0">
                <a:latin typeface="Arial" panose="020B0604020202020204" pitchFamily="34" charset="0"/>
                <a:ea typeface="Times New Roman" panose="02020603050405020304" pitchFamily="18" charset="0"/>
                <a:cs typeface="Arial" panose="020B0604020202020204" pitchFamily="34" charset="0"/>
              </a:rPr>
              <a:t>INAUGURACIÓN DE LOS CURSOS VACACIONALES MUNICIPALES 2023 LUGAR POLIDEPORTIVO MUNICIPAL ·VÍCTOR MOSCOSO”                 FECHA     6/03/2023</a:t>
            </a:r>
            <a:endParaRPr lang="es-EC"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Imagen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8826" y="549525"/>
            <a:ext cx="2874010" cy="1617345"/>
          </a:xfrm>
          <a:prstGeom prst="rect">
            <a:avLst/>
          </a:prstGeom>
          <a:noFill/>
          <a:ln>
            <a:noFill/>
          </a:ln>
        </p:spPr>
      </p:pic>
      <p:pic>
        <p:nvPicPr>
          <p:cNvPr id="7" name="Imagen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4783" y="560999"/>
            <a:ext cx="2903855" cy="1633855"/>
          </a:xfrm>
          <a:prstGeom prst="rect">
            <a:avLst/>
          </a:prstGeom>
          <a:noFill/>
          <a:ln>
            <a:noFill/>
          </a:ln>
        </p:spPr>
      </p:pic>
      <p:sp>
        <p:nvSpPr>
          <p:cNvPr id="8" name="Rectángulo 7"/>
          <p:cNvSpPr/>
          <p:nvPr/>
        </p:nvSpPr>
        <p:spPr>
          <a:xfrm rot="10800000" flipV="1">
            <a:off x="2326783" y="5806778"/>
            <a:ext cx="6817217" cy="523220"/>
          </a:xfrm>
          <a:prstGeom prst="rect">
            <a:avLst/>
          </a:prstGeom>
        </p:spPr>
        <p:txBody>
          <a:bodyPr wrap="square">
            <a:spAutoFit/>
          </a:bodyPr>
          <a:lstStyle/>
          <a:p>
            <a:r>
              <a:rPr lang="es-EC" sz="1400" b="1" dirty="0">
                <a:latin typeface="Arial" panose="020B0604020202020204" pitchFamily="34" charset="0"/>
                <a:cs typeface="Arial" panose="020B0604020202020204" pitchFamily="34" charset="0"/>
              </a:rPr>
              <a:t>CURSOS VACACIONALES DE BASQUET LUGAR POLIDEPORTIVO MUNICIPAL ·VÍCTOR MOSCOSO” FECHA 8/03/2023</a:t>
            </a:r>
          </a:p>
        </p:txBody>
      </p:sp>
      <p:pic>
        <p:nvPicPr>
          <p:cNvPr id="9" name="Imagen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6783" y="3593206"/>
            <a:ext cx="2705100" cy="1807138"/>
          </a:xfrm>
          <a:prstGeom prst="rect">
            <a:avLst/>
          </a:prstGeom>
          <a:noFill/>
          <a:ln>
            <a:noFill/>
          </a:ln>
        </p:spPr>
      </p:pic>
      <p:pic>
        <p:nvPicPr>
          <p:cNvPr id="10" name="Imagen 9"/>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74783" y="3593206"/>
            <a:ext cx="3194050" cy="1807138"/>
          </a:xfrm>
          <a:prstGeom prst="rect">
            <a:avLst/>
          </a:prstGeom>
          <a:noFill/>
          <a:ln>
            <a:noFill/>
          </a:ln>
        </p:spPr>
      </p:pic>
    </p:spTree>
    <p:extLst>
      <p:ext uri="{BB962C8B-B14F-4D97-AF65-F5344CB8AC3E}">
        <p14:creationId xmlns:p14="http://schemas.microsoft.com/office/powerpoint/2010/main" val="18537916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2309262" y="2408514"/>
            <a:ext cx="6096000" cy="767133"/>
          </a:xfrm>
          <a:prstGeom prst="rect">
            <a:avLst/>
          </a:prstGeom>
        </p:spPr>
        <p:txBody>
          <a:bodyPr>
            <a:spAutoFit/>
          </a:bodyPr>
          <a:lstStyle/>
          <a:p>
            <a:pPr>
              <a:lnSpc>
                <a:spcPct val="107000"/>
              </a:lnSpc>
              <a:spcAft>
                <a:spcPts val="800"/>
              </a:spcAft>
            </a:pPr>
            <a:r>
              <a:rPr lang="es-EC" sz="1400" b="1" dirty="0">
                <a:latin typeface="Arial" panose="020B0604020202020204" pitchFamily="34" charset="0"/>
                <a:ea typeface="Calibri" panose="020F0502020204030204" pitchFamily="34" charset="0"/>
                <a:cs typeface="Arial" panose="020B0604020202020204" pitchFamily="34" charset="0"/>
              </a:rPr>
              <a:t>CURSOS VACACIONALES DE STRIDER BICICLETAS SIN PEDALES LUGAR POLIDEPORTIVO MUNICIPAL “VÍCTOR MOSCOSO” FECHA 8/03/2023</a:t>
            </a:r>
            <a:endParaRPr lang="es-EC"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Imagen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1177" y="740369"/>
            <a:ext cx="2966085" cy="1668145"/>
          </a:xfrm>
          <a:prstGeom prst="rect">
            <a:avLst/>
          </a:prstGeom>
          <a:noFill/>
          <a:ln>
            <a:noFill/>
          </a:ln>
        </p:spPr>
      </p:pic>
      <p:pic>
        <p:nvPicPr>
          <p:cNvPr id="7" name="Imagen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2512" y="747989"/>
            <a:ext cx="2952750" cy="1660525"/>
          </a:xfrm>
          <a:prstGeom prst="rect">
            <a:avLst/>
          </a:prstGeom>
          <a:noFill/>
          <a:ln>
            <a:noFill/>
          </a:ln>
        </p:spPr>
      </p:pic>
      <p:sp>
        <p:nvSpPr>
          <p:cNvPr id="8" name="Rectángulo 7"/>
          <p:cNvSpPr/>
          <p:nvPr/>
        </p:nvSpPr>
        <p:spPr>
          <a:xfrm>
            <a:off x="2309262" y="5323109"/>
            <a:ext cx="6096000" cy="536622"/>
          </a:xfrm>
          <a:prstGeom prst="rect">
            <a:avLst/>
          </a:prstGeom>
        </p:spPr>
        <p:txBody>
          <a:bodyPr wrap="square">
            <a:spAutoFit/>
          </a:bodyPr>
          <a:lstStyle/>
          <a:p>
            <a:pPr>
              <a:lnSpc>
                <a:spcPct val="107000"/>
              </a:lnSpc>
              <a:spcAft>
                <a:spcPts val="800"/>
              </a:spcAft>
            </a:pPr>
            <a:r>
              <a:rPr lang="es-EC" sz="1400" b="1" dirty="0">
                <a:latin typeface="Arial" panose="020B0604020202020204" pitchFamily="34" charset="0"/>
                <a:ea typeface="Calibri" panose="020F0502020204030204" pitchFamily="34" charset="0"/>
                <a:cs typeface="Arial" panose="020B0604020202020204" pitchFamily="34" charset="0"/>
              </a:rPr>
              <a:t>CURSOS VACACIONALES DE BABY FUTBOL LUGAR POLIDEPORTIVO MUNICIPAL “VÍCTOR MOSCOSO” FECHA 8/03/2023</a:t>
            </a:r>
            <a:endParaRPr lang="es-EC"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9" name="Imagen 8"/>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4987" y="3561795"/>
            <a:ext cx="2962275" cy="1666240"/>
          </a:xfrm>
          <a:prstGeom prst="rect">
            <a:avLst/>
          </a:prstGeom>
          <a:noFill/>
          <a:ln>
            <a:noFill/>
          </a:ln>
        </p:spPr>
      </p:pic>
      <p:pic>
        <p:nvPicPr>
          <p:cNvPr id="10" name="Imagen 9"/>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465" y="3572590"/>
            <a:ext cx="2924175" cy="1644650"/>
          </a:xfrm>
          <a:prstGeom prst="rect">
            <a:avLst/>
          </a:prstGeom>
          <a:noFill/>
          <a:ln>
            <a:noFill/>
          </a:ln>
        </p:spPr>
      </p:pic>
    </p:spTree>
    <p:extLst>
      <p:ext uri="{BB962C8B-B14F-4D97-AF65-F5344CB8AC3E}">
        <p14:creationId xmlns:p14="http://schemas.microsoft.com/office/powerpoint/2010/main" val="5387334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C"/>
          </a:p>
        </p:txBody>
      </p:sp>
      <p:pic>
        <p:nvPicPr>
          <p:cNvPr id="3076" name="Imagen 2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0787" y="934721"/>
            <a:ext cx="2925763" cy="164623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5756" y="993561"/>
            <a:ext cx="2969895" cy="1671320"/>
          </a:xfrm>
          <a:prstGeom prst="rect">
            <a:avLst/>
          </a:prstGeom>
          <a:noFill/>
          <a:ln>
            <a:noFill/>
          </a:ln>
        </p:spPr>
      </p:pic>
      <p:sp>
        <p:nvSpPr>
          <p:cNvPr id="6" name="Rectángulo 5"/>
          <p:cNvSpPr/>
          <p:nvPr/>
        </p:nvSpPr>
        <p:spPr>
          <a:xfrm>
            <a:off x="2450787" y="2781800"/>
            <a:ext cx="6096000" cy="553357"/>
          </a:xfrm>
          <a:prstGeom prst="rect">
            <a:avLst/>
          </a:prstGeom>
        </p:spPr>
        <p:txBody>
          <a:bodyPr>
            <a:spAutoFit/>
          </a:bodyPr>
          <a:lstStyle/>
          <a:p>
            <a:pPr>
              <a:lnSpc>
                <a:spcPct val="107000"/>
              </a:lnSpc>
              <a:spcAft>
                <a:spcPts val="0"/>
              </a:spcAft>
            </a:pPr>
            <a:r>
              <a:rPr lang="es-EC" sz="1400" b="1" dirty="0">
                <a:latin typeface="Arial" panose="020B0604020202020204" pitchFamily="34" charset="0"/>
                <a:ea typeface="Calibri" panose="020F0502020204030204" pitchFamily="34" charset="0"/>
                <a:cs typeface="Arial" panose="020B0604020202020204" pitchFamily="34" charset="0"/>
              </a:rPr>
              <a:t>CURSOS VACACIONALES DE ECUAVOLEY LUGAR POLIDEPORTIVO MUNICIPAL “VÍCTOR MOSCOSO” FECHA 15/03/2023 </a:t>
            </a:r>
            <a:endParaRPr lang="es-EC" sz="14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7" name="Rectángulo 6"/>
          <p:cNvSpPr/>
          <p:nvPr/>
        </p:nvSpPr>
        <p:spPr>
          <a:xfrm>
            <a:off x="2579651" y="5391446"/>
            <a:ext cx="6096000" cy="536622"/>
          </a:xfrm>
          <a:prstGeom prst="rect">
            <a:avLst/>
          </a:prstGeom>
        </p:spPr>
        <p:txBody>
          <a:bodyPr>
            <a:spAutoFit/>
          </a:bodyPr>
          <a:lstStyle/>
          <a:p>
            <a:pPr>
              <a:lnSpc>
                <a:spcPct val="107000"/>
              </a:lnSpc>
              <a:spcAft>
                <a:spcPts val="0"/>
              </a:spcAft>
            </a:pPr>
            <a:r>
              <a:rPr lang="es-EC" sz="1400" b="1" dirty="0">
                <a:latin typeface="Arial" panose="020B0604020202020204" pitchFamily="34" charset="0"/>
                <a:ea typeface="Calibri" panose="020F0502020204030204" pitchFamily="34" charset="0"/>
                <a:cs typeface="Arial" panose="020B0604020202020204" pitchFamily="34" charset="0"/>
              </a:rPr>
              <a:t>CURSOS VACACIONALES DE FUTBOL  LUGAR RECINTO LA AMERICANA 27/03/2023</a:t>
            </a:r>
            <a:endParaRPr lang="es-EC"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11" name="Imagen 1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1105" y="3535999"/>
            <a:ext cx="2925445" cy="1688468"/>
          </a:xfrm>
          <a:prstGeom prst="rect">
            <a:avLst/>
          </a:prstGeom>
          <a:noFill/>
          <a:ln>
            <a:noFill/>
          </a:ln>
        </p:spPr>
      </p:pic>
      <p:pic>
        <p:nvPicPr>
          <p:cNvPr id="12" name="Imagen 1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3376" y="3535999"/>
            <a:ext cx="2962275" cy="1688468"/>
          </a:xfrm>
          <a:prstGeom prst="rect">
            <a:avLst/>
          </a:prstGeom>
          <a:noFill/>
          <a:ln>
            <a:noFill/>
          </a:ln>
        </p:spPr>
      </p:pic>
    </p:spTree>
    <p:extLst>
      <p:ext uri="{BB962C8B-B14F-4D97-AF65-F5344CB8AC3E}">
        <p14:creationId xmlns:p14="http://schemas.microsoft.com/office/powerpoint/2010/main" val="331584799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magen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14157"/>
            <a:ext cx="2981739" cy="2104418"/>
          </a:xfrm>
          <a:prstGeom prst="rect">
            <a:avLst/>
          </a:prstGeom>
          <a:noFill/>
          <a:extLst>
            <a:ext uri="{909E8E84-426E-40DD-AFC4-6F175D3DCCD1}">
              <a14:hiddenFill xmlns:a14="http://schemas.microsoft.com/office/drawing/2010/main">
                <a:solidFill>
                  <a:srgbClr val="FFFFFF"/>
                </a:solidFill>
              </a14:hiddenFill>
            </a:ext>
          </a:extLst>
        </p:spPr>
      </p:pic>
      <p:pic>
        <p:nvPicPr>
          <p:cNvPr id="4097" name="Imagen 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970" y="528874"/>
            <a:ext cx="3233344" cy="20749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2087311" y="2618575"/>
            <a:ext cx="573800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4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CURSOS VACACIONALES DE FUTBOL  LUGAR RECINTO MACUL 27/03/2023</a:t>
            </a:r>
            <a:r>
              <a:rPr kumimoji="0" lang="es-EC" altLang="es-EC"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s-EC" altLang="es-EC" sz="1800" b="0" i="0" u="none" strike="noStrike" cap="none" normalizeH="0" baseline="0" dirty="0">
              <a:ln>
                <a:noFill/>
              </a:ln>
              <a:solidFill>
                <a:schemeClr val="tx1"/>
              </a:solidFill>
              <a:effectLst/>
              <a:latin typeface="Arial" panose="020B0604020202020204" pitchFamily="34" charset="0"/>
            </a:endParaRPr>
          </a:p>
        </p:txBody>
      </p:sp>
      <p:sp>
        <p:nvSpPr>
          <p:cNvPr id="4" name="Rectangle 5"/>
          <p:cNvSpPr>
            <a:spLocks noChangeArrowheads="1"/>
          </p:cNvSpPr>
          <p:nvPr/>
        </p:nvSpPr>
        <p:spPr bwMode="auto">
          <a:xfrm flipV="1">
            <a:off x="2147039" y="5678570"/>
            <a:ext cx="5738005"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C" altLang="es-EC"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kumimoji="0" lang="es-EC" altLang="es-EC" sz="1800" b="0" i="0" u="none" strike="noStrike" cap="none" normalizeH="0" baseline="0">
              <a:ln>
                <a:noFill/>
              </a:ln>
              <a:solidFill>
                <a:schemeClr val="tx1"/>
              </a:solidFill>
              <a:effectLst/>
              <a:latin typeface="Arial" panose="020B0604020202020204" pitchFamily="34" charset="0"/>
            </a:endParaRPr>
          </a:p>
        </p:txBody>
      </p:sp>
      <p:sp>
        <p:nvSpPr>
          <p:cNvPr id="7" name="Rectángulo 6"/>
          <p:cNvSpPr/>
          <p:nvPr/>
        </p:nvSpPr>
        <p:spPr>
          <a:xfrm>
            <a:off x="2147039" y="5338388"/>
            <a:ext cx="6069496" cy="738664"/>
          </a:xfrm>
          <a:prstGeom prst="rect">
            <a:avLst/>
          </a:prstGeom>
        </p:spPr>
        <p:txBody>
          <a:bodyPr wrap="square">
            <a:spAutoFit/>
          </a:bodyPr>
          <a:lstStyle/>
          <a:p>
            <a:pPr algn="just">
              <a:spcAft>
                <a:spcPts val="0"/>
              </a:spcAft>
            </a:pPr>
            <a:r>
              <a:rPr lang="es-EC" sz="1400" b="1" dirty="0">
                <a:latin typeface="Arial" panose="020B0604020202020204" pitchFamily="34" charset="0"/>
                <a:ea typeface="Times New Roman" panose="02020603050405020304" pitchFamily="18" charset="0"/>
                <a:cs typeface="Arial" panose="020B0604020202020204" pitchFamily="34" charset="0"/>
              </a:rPr>
              <a:t>INAUGURACIÓN DE TORNEO DE BÁSQUET MUNICIPAL LUGAR POLIDEPORTIVO MUNICIPAL ·VÍCTOR MOSCOSO” FECHA 26/04/2023</a:t>
            </a:r>
            <a:endParaRPr lang="es-EC"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1" name="Imagen 10"/>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3742" y="3233970"/>
            <a:ext cx="3102572" cy="1906664"/>
          </a:xfrm>
          <a:prstGeom prst="rect">
            <a:avLst/>
          </a:prstGeom>
          <a:noFill/>
          <a:ln>
            <a:noFill/>
          </a:ln>
        </p:spPr>
      </p:pic>
      <p:pic>
        <p:nvPicPr>
          <p:cNvPr id="12" name="Imagen 1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1200" y="3339549"/>
            <a:ext cx="2914650" cy="1906664"/>
          </a:xfrm>
          <a:prstGeom prst="rect">
            <a:avLst/>
          </a:prstGeom>
          <a:noFill/>
          <a:ln>
            <a:noFill/>
          </a:ln>
        </p:spPr>
      </p:pic>
    </p:spTree>
    <p:extLst>
      <p:ext uri="{BB962C8B-B14F-4D97-AF65-F5344CB8AC3E}">
        <p14:creationId xmlns:p14="http://schemas.microsoft.com/office/powerpoint/2010/main" val="1452040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80591" y="2478157"/>
            <a:ext cx="6096000" cy="523220"/>
          </a:xfrm>
          <a:prstGeom prst="rect">
            <a:avLst/>
          </a:prstGeom>
        </p:spPr>
        <p:txBody>
          <a:bodyPr>
            <a:spAutoFit/>
          </a:bodyPr>
          <a:lstStyle/>
          <a:p>
            <a:r>
              <a:rPr lang="es-ES" sz="1400" b="1" dirty="0">
                <a:latin typeface="Arial" panose="020B0604020202020204" pitchFamily="34" charset="0"/>
                <a:ea typeface="Times New Roman" panose="02020603050405020304" pitchFamily="18" charset="0"/>
                <a:cs typeface="Arial" panose="020B0604020202020204" pitchFamily="34" charset="0"/>
              </a:rPr>
              <a:t>ACTIVACIÓN RECREATIVA Y DEPORTIVA LUGAR RECINTO LAS PAMPAS SOTOMAYOR REALIZADA FECHA 15/06/2023. </a:t>
            </a:r>
            <a:endParaRPr lang="es-EC"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4167" y="518504"/>
            <a:ext cx="2907665" cy="1959653"/>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3466" y="518504"/>
            <a:ext cx="2987675" cy="1959653"/>
          </a:xfrm>
          <a:prstGeom prst="rect">
            <a:avLst/>
          </a:prstGeom>
          <a:noFill/>
          <a:ln>
            <a:noFill/>
          </a:ln>
        </p:spPr>
      </p:pic>
      <p:sp>
        <p:nvSpPr>
          <p:cNvPr id="5" name="Rectángulo 4"/>
          <p:cNvSpPr/>
          <p:nvPr/>
        </p:nvSpPr>
        <p:spPr>
          <a:xfrm>
            <a:off x="1825141" y="5329891"/>
            <a:ext cx="6096000" cy="767133"/>
          </a:xfrm>
          <a:prstGeom prst="rect">
            <a:avLst/>
          </a:prstGeom>
        </p:spPr>
        <p:txBody>
          <a:bodyPr>
            <a:spAutoFit/>
          </a:bodyPr>
          <a:lstStyle/>
          <a:p>
            <a:pPr algn="just">
              <a:lnSpc>
                <a:spcPct val="107000"/>
              </a:lnSpc>
              <a:spcAft>
                <a:spcPts val="800"/>
              </a:spcAft>
            </a:pPr>
            <a:r>
              <a:rPr lang="es-EC" sz="1400" b="1" dirty="0">
                <a:latin typeface="Arial" panose="020B0604020202020204" pitchFamily="34" charset="0"/>
                <a:ea typeface="Calibri" panose="020F0502020204030204" pitchFamily="34" charset="0"/>
                <a:cs typeface="Arial" panose="020B0604020202020204" pitchFamily="34" charset="0"/>
              </a:rPr>
              <a:t>PROGRAMA DE ENSEÑANZA APRENDIZAJE DEL USO DE LA BICICLETA SIN PEDAL A NIÑOS Y NIÑAS DEL CVB “EL NIÑO Y SU SONRISA” LUGAR NICARAGUA </a:t>
            </a:r>
            <a:r>
              <a:rPr lang="es-ES" sz="1400" b="1" dirty="0">
                <a:latin typeface="Arial" panose="020B0604020202020204" pitchFamily="34" charset="0"/>
                <a:ea typeface="Calibri" panose="020F0502020204030204" pitchFamily="34" charset="0"/>
                <a:cs typeface="Arial" panose="020B0604020202020204" pitchFamily="34" charset="0"/>
              </a:rPr>
              <a:t>FECHA 16/06/2023</a:t>
            </a:r>
            <a:r>
              <a:rPr lang="es-ES" sz="1200" b="1" dirty="0">
                <a:latin typeface="Times New Roman" panose="02020603050405020304" pitchFamily="18" charset="0"/>
                <a:ea typeface="Calibri" panose="020F0502020204030204" pitchFamily="34" charset="0"/>
                <a:cs typeface="Times New Roman" panose="02020603050405020304" pitchFamily="18" charset="0"/>
              </a:rPr>
              <a:t>.</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7657" y="3222795"/>
            <a:ext cx="2924175" cy="2107096"/>
          </a:xfrm>
          <a:prstGeom prst="rect">
            <a:avLst/>
          </a:prstGeom>
          <a:noFill/>
          <a:ln>
            <a:noFill/>
          </a:ln>
        </p:spPr>
      </p:pic>
      <p:pic>
        <p:nvPicPr>
          <p:cNvPr id="7" name="Imagen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3466" y="3222795"/>
            <a:ext cx="2971800" cy="2107096"/>
          </a:xfrm>
          <a:prstGeom prst="rect">
            <a:avLst/>
          </a:prstGeom>
          <a:noFill/>
          <a:ln>
            <a:noFill/>
          </a:ln>
        </p:spPr>
      </p:pic>
    </p:spTree>
    <p:extLst>
      <p:ext uri="{BB962C8B-B14F-4D97-AF65-F5344CB8AC3E}">
        <p14:creationId xmlns:p14="http://schemas.microsoft.com/office/powerpoint/2010/main" val="17100690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40679" y="2704562"/>
            <a:ext cx="6096000" cy="523220"/>
          </a:xfrm>
          <a:prstGeom prst="rect">
            <a:avLst/>
          </a:prstGeom>
        </p:spPr>
        <p:txBody>
          <a:bodyPr>
            <a:spAutoFit/>
          </a:bodyPr>
          <a:lstStyle/>
          <a:p>
            <a:pPr>
              <a:spcAft>
                <a:spcPts val="0"/>
              </a:spcAft>
            </a:pPr>
            <a:r>
              <a:rPr lang="es-ES" sz="1400" b="1" dirty="0">
                <a:latin typeface="Arial" panose="020B0604020202020204" pitchFamily="34" charset="0"/>
                <a:ea typeface="Times New Roman" panose="02020603050405020304" pitchFamily="18" charset="0"/>
                <a:cs typeface="Arial" panose="020B0604020202020204" pitchFamily="34" charset="0"/>
              </a:rPr>
              <a:t>ACTIVACIÓN RECREATIVA Y DEPORTIVA LUGAR RECINTO POZASECA FECHA 21/06/2023. </a:t>
            </a:r>
            <a:endParaRPr lang="es-EC"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6929" y="776045"/>
            <a:ext cx="2903855" cy="1928518"/>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4724" y="776045"/>
            <a:ext cx="2941955" cy="1928517"/>
          </a:xfrm>
          <a:prstGeom prst="rect">
            <a:avLst/>
          </a:prstGeom>
          <a:noFill/>
          <a:ln>
            <a:noFill/>
          </a:ln>
        </p:spPr>
      </p:pic>
      <p:sp>
        <p:nvSpPr>
          <p:cNvPr id="5" name="Rectángulo 4"/>
          <p:cNvSpPr/>
          <p:nvPr/>
        </p:nvSpPr>
        <p:spPr>
          <a:xfrm>
            <a:off x="2004811" y="5634785"/>
            <a:ext cx="6096000" cy="523220"/>
          </a:xfrm>
          <a:prstGeom prst="rect">
            <a:avLst/>
          </a:prstGeom>
        </p:spPr>
        <p:txBody>
          <a:bodyPr>
            <a:spAutoFit/>
          </a:bodyPr>
          <a:lstStyle/>
          <a:p>
            <a:pPr>
              <a:spcAft>
                <a:spcPts val="0"/>
              </a:spcAft>
            </a:pPr>
            <a:r>
              <a:rPr lang="es-ES" sz="1400" b="1" dirty="0">
                <a:latin typeface="Arial" panose="020B0604020202020204" pitchFamily="34" charset="0"/>
                <a:ea typeface="Times New Roman" panose="02020603050405020304" pitchFamily="18" charset="0"/>
                <a:cs typeface="Arial" panose="020B0604020202020204" pitchFamily="34" charset="0"/>
              </a:rPr>
              <a:t>ACTIVACIÓN RECREATIVA Y DEPORTIVA LUGAR VINCES POLIDEPORTIVO VINCES FECHA 08/08/2023. </a:t>
            </a:r>
            <a:endParaRPr lang="es-EC"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Imagen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1315" y="3340036"/>
            <a:ext cx="2910840" cy="2182495"/>
          </a:xfrm>
          <a:prstGeom prst="rect">
            <a:avLst/>
          </a:prstGeom>
          <a:noFill/>
          <a:ln>
            <a:noFill/>
          </a:ln>
        </p:spPr>
      </p:pic>
      <p:pic>
        <p:nvPicPr>
          <p:cNvPr id="7" name="Imagen 6"/>
          <p:cNvPicPr/>
          <p:nvPr/>
        </p:nvPicPr>
        <p:blipFill>
          <a:blip r:embed="rId5" cstate="print">
            <a:extLst>
              <a:ext uri="{28A0092B-C50C-407E-A947-70E740481C1C}">
                <a14:useLocalDpi xmlns:a14="http://schemas.microsoft.com/office/drawing/2010/main" val="0"/>
              </a:ext>
            </a:extLst>
          </a:blip>
          <a:stretch>
            <a:fillRect/>
          </a:stretch>
        </p:blipFill>
        <p:spPr>
          <a:xfrm>
            <a:off x="5294724" y="3346068"/>
            <a:ext cx="2893695" cy="2170430"/>
          </a:xfrm>
          <a:prstGeom prst="rect">
            <a:avLst/>
          </a:prstGeom>
        </p:spPr>
      </p:pic>
    </p:spTree>
    <p:extLst>
      <p:ext uri="{BB962C8B-B14F-4D97-AF65-F5344CB8AC3E}">
        <p14:creationId xmlns:p14="http://schemas.microsoft.com/office/powerpoint/2010/main" val="28689465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54155" y="2749918"/>
            <a:ext cx="6096000" cy="523220"/>
          </a:xfrm>
          <a:prstGeom prst="rect">
            <a:avLst/>
          </a:prstGeom>
        </p:spPr>
        <p:txBody>
          <a:bodyPr>
            <a:spAutoFit/>
          </a:bodyPr>
          <a:lstStyle/>
          <a:p>
            <a:pPr algn="just">
              <a:spcAft>
                <a:spcPts val="0"/>
              </a:spcAft>
            </a:pPr>
            <a:r>
              <a:rPr lang="es-EC" sz="1400" b="1" dirty="0">
                <a:latin typeface="Arial" panose="020B0604020202020204" pitchFamily="34" charset="0"/>
                <a:ea typeface="Times New Roman" panose="02020603050405020304" pitchFamily="18" charset="0"/>
                <a:cs typeface="Arial" panose="020B0604020202020204" pitchFamily="34" charset="0"/>
              </a:rPr>
              <a:t>INAUGURACIÓN DE TORNEO DE FÚTBOL PLAYERO MUNICIPAL LUGAR PLAYA NORTE FECHA 10/09/2023</a:t>
            </a:r>
            <a:endParaRPr lang="es-EC"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Imagen 2"/>
          <p:cNvPicPr/>
          <p:nvPr/>
        </p:nvPicPr>
        <p:blipFill>
          <a:blip r:embed="rId2"/>
          <a:stretch>
            <a:fillRect/>
          </a:stretch>
        </p:blipFill>
        <p:spPr>
          <a:xfrm>
            <a:off x="1954155" y="637084"/>
            <a:ext cx="2926080" cy="1951990"/>
          </a:xfrm>
          <a:prstGeom prst="rect">
            <a:avLst/>
          </a:prstGeom>
        </p:spPr>
      </p:pic>
      <p:pic>
        <p:nvPicPr>
          <p:cNvPr id="4" name="Imagen 3"/>
          <p:cNvPicPr/>
          <p:nvPr/>
        </p:nvPicPr>
        <p:blipFill>
          <a:blip r:embed="rId3" cstate="print">
            <a:extLst>
              <a:ext uri="{28A0092B-C50C-407E-A947-70E740481C1C}">
                <a14:useLocalDpi xmlns:a14="http://schemas.microsoft.com/office/drawing/2010/main" val="0"/>
              </a:ext>
            </a:extLst>
          </a:blip>
          <a:stretch>
            <a:fillRect/>
          </a:stretch>
        </p:blipFill>
        <p:spPr>
          <a:xfrm>
            <a:off x="5407598" y="638036"/>
            <a:ext cx="2922270" cy="1950085"/>
          </a:xfrm>
          <a:prstGeom prst="rect">
            <a:avLst/>
          </a:prstGeom>
        </p:spPr>
      </p:pic>
      <p:sp>
        <p:nvSpPr>
          <p:cNvPr id="5" name="Rectángulo 4"/>
          <p:cNvSpPr/>
          <p:nvPr/>
        </p:nvSpPr>
        <p:spPr>
          <a:xfrm>
            <a:off x="1954155" y="5619396"/>
            <a:ext cx="6096000" cy="523220"/>
          </a:xfrm>
          <a:prstGeom prst="rect">
            <a:avLst/>
          </a:prstGeom>
        </p:spPr>
        <p:txBody>
          <a:bodyPr>
            <a:spAutoFit/>
          </a:bodyPr>
          <a:lstStyle/>
          <a:p>
            <a:pPr>
              <a:spcAft>
                <a:spcPts val="0"/>
              </a:spcAft>
            </a:pPr>
            <a:r>
              <a:rPr lang="es-ES" sz="1400" b="1" dirty="0">
                <a:latin typeface="Arial" panose="020B0604020202020204" pitchFamily="34" charset="0"/>
                <a:ea typeface="Times New Roman" panose="02020603050405020304" pitchFamily="18" charset="0"/>
                <a:cs typeface="Arial" panose="020B0604020202020204" pitchFamily="34" charset="0"/>
              </a:rPr>
              <a:t>ACTIVACIÓN RECREATIVA Y DEPORTIVA LUGAR VINCES ESC. MUNDO DE COLORES FECHA 15/09/2023</a:t>
            </a:r>
            <a:r>
              <a:rPr lang="es-ES" sz="1200" b="1" dirty="0">
                <a:latin typeface="Times New Roman" panose="02020603050405020304" pitchFamily="18" charset="0"/>
                <a:ea typeface="Times New Roman" panose="02020603050405020304" pitchFamily="18" charset="0"/>
              </a:rPr>
              <a:t>. </a:t>
            </a:r>
            <a:endParaRPr lang="es-EC" sz="1200" dirty="0">
              <a:effectLst/>
              <a:latin typeface="Times New Roman" panose="02020603050405020304" pitchFamily="18" charset="0"/>
              <a:ea typeface="Times New Roman" panose="02020603050405020304" pitchFamily="18" charset="0"/>
            </a:endParaRPr>
          </a:p>
        </p:txBody>
      </p:sp>
      <p:pic>
        <p:nvPicPr>
          <p:cNvPr id="6" name="Imagen 5"/>
          <p:cNvPicPr/>
          <p:nvPr/>
        </p:nvPicPr>
        <p:blipFill>
          <a:blip r:embed="rId4" cstate="print">
            <a:extLst>
              <a:ext uri="{28A0092B-C50C-407E-A947-70E740481C1C}">
                <a14:useLocalDpi xmlns:a14="http://schemas.microsoft.com/office/drawing/2010/main" val="0"/>
              </a:ext>
            </a:extLst>
          </a:blip>
          <a:stretch>
            <a:fillRect/>
          </a:stretch>
        </p:blipFill>
        <p:spPr>
          <a:xfrm>
            <a:off x="1954155" y="3408326"/>
            <a:ext cx="2947670" cy="2211070"/>
          </a:xfrm>
          <a:prstGeom prst="rect">
            <a:avLst/>
          </a:prstGeom>
        </p:spPr>
      </p:pic>
      <p:pic>
        <p:nvPicPr>
          <p:cNvPr id="7" name="Imagen 6"/>
          <p:cNvPicPr/>
          <p:nvPr/>
        </p:nvPicPr>
        <p:blipFill>
          <a:blip r:embed="rId5" cstate="print">
            <a:extLst>
              <a:ext uri="{28A0092B-C50C-407E-A947-70E740481C1C}">
                <a14:useLocalDpi xmlns:a14="http://schemas.microsoft.com/office/drawing/2010/main" val="0"/>
              </a:ext>
            </a:extLst>
          </a:blip>
          <a:stretch>
            <a:fillRect/>
          </a:stretch>
        </p:blipFill>
        <p:spPr>
          <a:xfrm>
            <a:off x="5407598" y="3405079"/>
            <a:ext cx="2889250" cy="2167255"/>
          </a:xfrm>
          <a:prstGeom prst="rect">
            <a:avLst/>
          </a:prstGeom>
        </p:spPr>
      </p:pic>
    </p:spTree>
    <p:extLst>
      <p:ext uri="{BB962C8B-B14F-4D97-AF65-F5344CB8AC3E}">
        <p14:creationId xmlns:p14="http://schemas.microsoft.com/office/powerpoint/2010/main" val="35371658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10366" y="2414028"/>
            <a:ext cx="6096000" cy="767133"/>
          </a:xfrm>
          <a:prstGeom prst="rect">
            <a:avLst/>
          </a:prstGeom>
        </p:spPr>
        <p:txBody>
          <a:bodyPr>
            <a:spAutoFit/>
          </a:bodyPr>
          <a:lstStyle/>
          <a:p>
            <a:pPr>
              <a:lnSpc>
                <a:spcPct val="107000"/>
              </a:lnSpc>
              <a:spcAft>
                <a:spcPts val="0"/>
              </a:spcAft>
            </a:pPr>
            <a:r>
              <a:rPr lang="es-ES" sz="1400" b="1" dirty="0">
                <a:latin typeface="Arial" panose="020B0604020202020204" pitchFamily="34" charset="0"/>
                <a:ea typeface="Calibri" panose="020F0502020204030204" pitchFamily="34" charset="0"/>
                <a:cs typeface="Arial" panose="020B0604020202020204" pitchFamily="34" charset="0"/>
              </a:rPr>
              <a:t>PROGRAMA DE DESARROLLO DE HABILIDADES MATRICES CON EL USO DE LAS BICICLETAS SIN PEDALES LUGAR VINCES INSTITUCIÓN JARDÍN MARÍA IDROBO FECHA 05/10/2023.</a:t>
            </a:r>
            <a:endParaRPr lang="es-EC"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p:cNvPicPr/>
          <p:nvPr/>
        </p:nvPicPr>
        <p:blipFill>
          <a:blip r:embed="rId2"/>
          <a:stretch>
            <a:fillRect/>
          </a:stretch>
        </p:blipFill>
        <p:spPr>
          <a:xfrm>
            <a:off x="1520933" y="477278"/>
            <a:ext cx="2883642" cy="1936750"/>
          </a:xfrm>
          <a:prstGeom prst="rect">
            <a:avLst/>
          </a:prstGeom>
        </p:spPr>
      </p:pic>
      <p:pic>
        <p:nvPicPr>
          <p:cNvPr id="4" name="Imagen 3"/>
          <p:cNvPicPr/>
          <p:nvPr/>
        </p:nvPicPr>
        <p:blipFill>
          <a:blip r:embed="rId3"/>
          <a:stretch>
            <a:fillRect/>
          </a:stretch>
        </p:blipFill>
        <p:spPr>
          <a:xfrm>
            <a:off x="4958366" y="505218"/>
            <a:ext cx="2873813" cy="1908810"/>
          </a:xfrm>
          <a:prstGeom prst="rect">
            <a:avLst/>
          </a:prstGeom>
        </p:spPr>
      </p:pic>
      <p:sp>
        <p:nvSpPr>
          <p:cNvPr id="5" name="Rectángulo 4"/>
          <p:cNvSpPr/>
          <p:nvPr/>
        </p:nvSpPr>
        <p:spPr>
          <a:xfrm>
            <a:off x="1910366" y="5752246"/>
            <a:ext cx="6096000" cy="536622"/>
          </a:xfrm>
          <a:prstGeom prst="rect">
            <a:avLst/>
          </a:prstGeom>
        </p:spPr>
        <p:txBody>
          <a:bodyPr>
            <a:spAutoFit/>
          </a:bodyPr>
          <a:lstStyle/>
          <a:p>
            <a:pPr>
              <a:lnSpc>
                <a:spcPct val="107000"/>
              </a:lnSpc>
              <a:spcAft>
                <a:spcPts val="800"/>
              </a:spcAft>
            </a:pPr>
            <a:r>
              <a:rPr lang="es-ES" sz="1400" b="1" dirty="0">
                <a:latin typeface="Arial" panose="020B0604020202020204" pitchFamily="34" charset="0"/>
                <a:ea typeface="Calibri" panose="020F0502020204030204" pitchFamily="34" charset="0"/>
                <a:cs typeface="Arial" panose="020B0604020202020204" pitchFamily="34" charset="0"/>
              </a:rPr>
              <a:t>CIRCUITO DE BICICLETAS SIN PEDALES CANTÓN VINCES LUGAR POLIDEPORTIVO VÍCTOR MOSCOSO FECHA 28/10/2023</a:t>
            </a:r>
            <a:r>
              <a:rPr lang="es-ES" sz="1200" b="1" dirty="0">
                <a:latin typeface="Times New Roman" panose="02020603050405020304" pitchFamily="18" charset="0"/>
                <a:ea typeface="Calibri" panose="020F0502020204030204" pitchFamily="34" charset="0"/>
                <a:cs typeface="Times New Roman" panose="02020603050405020304" pitchFamily="18" charset="0"/>
              </a:rPr>
              <a:t>.</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n 5"/>
          <p:cNvPicPr/>
          <p:nvPr/>
        </p:nvPicPr>
        <p:blipFill>
          <a:blip r:embed="rId4"/>
          <a:stretch>
            <a:fillRect/>
          </a:stretch>
        </p:blipFill>
        <p:spPr>
          <a:xfrm>
            <a:off x="1520933" y="3426085"/>
            <a:ext cx="2889250" cy="2167255"/>
          </a:xfrm>
          <a:prstGeom prst="rect">
            <a:avLst/>
          </a:prstGeom>
        </p:spPr>
      </p:pic>
      <p:pic>
        <p:nvPicPr>
          <p:cNvPr id="7" name="Imagen 6"/>
          <p:cNvPicPr/>
          <p:nvPr/>
        </p:nvPicPr>
        <p:blipFill>
          <a:blip r:embed="rId5" cstate="print">
            <a:extLst>
              <a:ext uri="{28A0092B-C50C-407E-A947-70E740481C1C}">
                <a14:useLocalDpi xmlns:a14="http://schemas.microsoft.com/office/drawing/2010/main" val="0"/>
              </a:ext>
            </a:extLst>
          </a:blip>
          <a:stretch>
            <a:fillRect/>
          </a:stretch>
        </p:blipFill>
        <p:spPr>
          <a:xfrm>
            <a:off x="4958366" y="3426390"/>
            <a:ext cx="2889250" cy="2167255"/>
          </a:xfrm>
          <a:prstGeom prst="rect">
            <a:avLst/>
          </a:prstGeom>
        </p:spPr>
      </p:pic>
    </p:spTree>
    <p:extLst>
      <p:ext uri="{BB962C8B-B14F-4D97-AF65-F5344CB8AC3E}">
        <p14:creationId xmlns:p14="http://schemas.microsoft.com/office/powerpoint/2010/main" val="21410621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91178" y="2798923"/>
            <a:ext cx="6096000" cy="523220"/>
          </a:xfrm>
          <a:prstGeom prst="rect">
            <a:avLst/>
          </a:prstGeom>
        </p:spPr>
        <p:txBody>
          <a:bodyPr>
            <a:spAutoFit/>
          </a:bodyPr>
          <a:lstStyle/>
          <a:p>
            <a:r>
              <a:rPr lang="es-ES" sz="1400" b="1" dirty="0">
                <a:latin typeface="Arial" panose="020B0604020202020204" pitchFamily="34" charset="0"/>
                <a:ea typeface="Calibri" panose="020F0502020204030204" pitchFamily="34" charset="0"/>
                <a:cs typeface="Arial" panose="020B0604020202020204" pitchFamily="34" charset="0"/>
              </a:rPr>
              <a:t>TORNEO LOCAL DE ECUAVOLEY MUNICIPAL LUGAR POLIDEPORTIVO VÍCTOR MOSCOSO FECHA 30/10/2023</a:t>
            </a:r>
            <a:endParaRPr lang="es-EC" sz="1400" dirty="0">
              <a:latin typeface="Arial" panose="020B0604020202020204" pitchFamily="34"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tretch>
            <a:fillRect/>
          </a:stretch>
        </p:blipFill>
        <p:spPr>
          <a:xfrm>
            <a:off x="1702153" y="569296"/>
            <a:ext cx="2940685" cy="2122389"/>
          </a:xfrm>
          <a:prstGeom prst="rect">
            <a:avLst/>
          </a:prstGeom>
        </p:spPr>
      </p:pic>
      <p:pic>
        <p:nvPicPr>
          <p:cNvPr id="4" name="Imagen 3"/>
          <p:cNvPicPr/>
          <p:nvPr/>
        </p:nvPicPr>
        <p:blipFill>
          <a:blip r:embed="rId3" cstate="print">
            <a:extLst>
              <a:ext uri="{28A0092B-C50C-407E-A947-70E740481C1C}">
                <a14:useLocalDpi xmlns:a14="http://schemas.microsoft.com/office/drawing/2010/main" val="0"/>
              </a:ext>
            </a:extLst>
          </a:blip>
          <a:stretch>
            <a:fillRect/>
          </a:stretch>
        </p:blipFill>
        <p:spPr>
          <a:xfrm>
            <a:off x="5099318" y="569296"/>
            <a:ext cx="2946400" cy="2122389"/>
          </a:xfrm>
          <a:prstGeom prst="rect">
            <a:avLst/>
          </a:prstGeom>
        </p:spPr>
      </p:pic>
      <p:sp>
        <p:nvSpPr>
          <p:cNvPr id="5" name="Rectángulo 4"/>
          <p:cNvSpPr/>
          <p:nvPr/>
        </p:nvSpPr>
        <p:spPr>
          <a:xfrm>
            <a:off x="2236631" y="5797520"/>
            <a:ext cx="6096000" cy="738664"/>
          </a:xfrm>
          <a:prstGeom prst="rect">
            <a:avLst/>
          </a:prstGeom>
        </p:spPr>
        <p:txBody>
          <a:bodyPr>
            <a:spAutoFit/>
          </a:bodyPr>
          <a:lstStyle/>
          <a:p>
            <a:r>
              <a:rPr lang="es-ES" sz="1400" b="1" dirty="0">
                <a:latin typeface="Arial" panose="020B0604020202020204" pitchFamily="34" charset="0"/>
                <a:ea typeface="Calibri" panose="020F0502020204030204" pitchFamily="34" charset="0"/>
                <a:cs typeface="Arial" panose="020B0604020202020204" pitchFamily="34" charset="0"/>
              </a:rPr>
              <a:t>PROGRAMA DE DESARROLLO DE HABILIDADES MATRICES CON EL USO DE LAS BICICLETAS SIN PEDALES LUGAR VINCES INSTITUCIÓN CATORCE DE JUNIO FECHA 06/11/2023</a:t>
            </a:r>
            <a:endParaRPr lang="es-EC" sz="1400" dirty="0">
              <a:latin typeface="Arial" panose="020B0604020202020204" pitchFamily="34" charset="0"/>
              <a:cs typeface="Arial" panose="020B0604020202020204" pitchFamily="34" charset="0"/>
            </a:endParaRPr>
          </a:p>
        </p:txBody>
      </p:sp>
      <p:pic>
        <p:nvPicPr>
          <p:cNvPr id="6" name="Imagen 5"/>
          <p:cNvPicPr/>
          <p:nvPr/>
        </p:nvPicPr>
        <p:blipFill>
          <a:blip r:embed="rId4" cstate="print">
            <a:extLst>
              <a:ext uri="{28A0092B-C50C-407E-A947-70E740481C1C}">
                <a14:useLocalDpi xmlns:a14="http://schemas.microsoft.com/office/drawing/2010/main" val="0"/>
              </a:ext>
            </a:extLst>
          </a:blip>
          <a:stretch>
            <a:fillRect/>
          </a:stretch>
        </p:blipFill>
        <p:spPr>
          <a:xfrm>
            <a:off x="1716758" y="3462551"/>
            <a:ext cx="2926080" cy="2194560"/>
          </a:xfrm>
          <a:prstGeom prst="rect">
            <a:avLst/>
          </a:prstGeom>
        </p:spPr>
      </p:pic>
      <p:pic>
        <p:nvPicPr>
          <p:cNvPr id="7" name="Imagen 6"/>
          <p:cNvPicPr/>
          <p:nvPr/>
        </p:nvPicPr>
        <p:blipFill>
          <a:blip r:embed="rId5" cstate="print">
            <a:extLst>
              <a:ext uri="{28A0092B-C50C-407E-A947-70E740481C1C}">
                <a14:useLocalDpi xmlns:a14="http://schemas.microsoft.com/office/drawing/2010/main" val="0"/>
              </a:ext>
            </a:extLst>
          </a:blip>
          <a:stretch>
            <a:fillRect/>
          </a:stretch>
        </p:blipFill>
        <p:spPr>
          <a:xfrm>
            <a:off x="5099318" y="3429381"/>
            <a:ext cx="2974340" cy="2230755"/>
          </a:xfrm>
          <a:prstGeom prst="rect">
            <a:avLst/>
          </a:prstGeom>
        </p:spPr>
      </p:pic>
    </p:spTree>
    <p:extLst>
      <p:ext uri="{BB962C8B-B14F-4D97-AF65-F5344CB8AC3E}">
        <p14:creationId xmlns:p14="http://schemas.microsoft.com/office/powerpoint/2010/main" val="19899305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11736" y="2637019"/>
            <a:ext cx="6096000" cy="783869"/>
          </a:xfrm>
          <a:prstGeom prst="rect">
            <a:avLst/>
          </a:prstGeom>
        </p:spPr>
        <p:txBody>
          <a:bodyPr>
            <a:spAutoFit/>
          </a:bodyPr>
          <a:lstStyle/>
          <a:p>
            <a:pPr algn="just">
              <a:lnSpc>
                <a:spcPct val="107000"/>
              </a:lnSpc>
              <a:spcAft>
                <a:spcPts val="0"/>
              </a:spcAft>
            </a:pPr>
            <a:r>
              <a:rPr lang="es-ES" sz="1400" b="1" dirty="0">
                <a:latin typeface="Arial" panose="020B0604020202020204" pitchFamily="34" charset="0"/>
                <a:ea typeface="Calibri" panose="020F0502020204030204" pitchFamily="34" charset="0"/>
                <a:cs typeface="Arial" panose="020B0604020202020204" pitchFamily="34" charset="0"/>
              </a:rPr>
              <a:t>PROYECTO DE ENSEÑANZA APRENDIZAJE DEL NUEVO DEPORTE “BALQUE”, LUGAR VINCES INSTITUCIÓN ESC. NICOLAS COTO INFANTE FECHA 29/11/2023</a:t>
            </a:r>
            <a:r>
              <a:rPr lang="es-ES" sz="1200" b="1" dirty="0">
                <a:latin typeface="Times New Roman" panose="02020603050405020304" pitchFamily="18" charset="0"/>
                <a:ea typeface="Calibri" panose="020F0502020204030204" pitchFamily="34" charset="0"/>
                <a:cs typeface="Times New Roman" panose="02020603050405020304" pitchFamily="18" charset="0"/>
              </a:rPr>
              <a:t>.</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p:nvPr/>
        </p:nvPicPr>
        <p:blipFill>
          <a:blip r:embed="rId2"/>
          <a:stretch>
            <a:fillRect/>
          </a:stretch>
        </p:blipFill>
        <p:spPr>
          <a:xfrm>
            <a:off x="2111736" y="339437"/>
            <a:ext cx="2945765" cy="2209800"/>
          </a:xfrm>
          <a:prstGeom prst="rect">
            <a:avLst/>
          </a:prstGeom>
        </p:spPr>
      </p:pic>
      <p:pic>
        <p:nvPicPr>
          <p:cNvPr id="4" name="Imagen 3"/>
          <p:cNvPicPr/>
          <p:nvPr/>
        </p:nvPicPr>
        <p:blipFill>
          <a:blip r:embed="rId3" cstate="print">
            <a:extLst>
              <a:ext uri="{28A0092B-C50C-407E-A947-70E740481C1C}">
                <a14:useLocalDpi xmlns:a14="http://schemas.microsoft.com/office/drawing/2010/main" val="0"/>
              </a:ext>
            </a:extLst>
          </a:blip>
          <a:stretch>
            <a:fillRect/>
          </a:stretch>
        </p:blipFill>
        <p:spPr>
          <a:xfrm>
            <a:off x="5488147" y="413490"/>
            <a:ext cx="2914650" cy="2185670"/>
          </a:xfrm>
          <a:prstGeom prst="rect">
            <a:avLst/>
          </a:prstGeom>
        </p:spPr>
      </p:pic>
      <p:sp>
        <p:nvSpPr>
          <p:cNvPr id="5" name="Rectángulo 4"/>
          <p:cNvSpPr/>
          <p:nvPr/>
        </p:nvSpPr>
        <p:spPr>
          <a:xfrm rot="10800000" flipV="1">
            <a:off x="2111736" y="5868092"/>
            <a:ext cx="6752822" cy="783869"/>
          </a:xfrm>
          <a:prstGeom prst="rect">
            <a:avLst/>
          </a:prstGeom>
        </p:spPr>
        <p:txBody>
          <a:bodyPr wrap="square">
            <a:spAutoFit/>
          </a:bodyPr>
          <a:lstStyle/>
          <a:p>
            <a:pPr algn="just">
              <a:lnSpc>
                <a:spcPct val="107000"/>
              </a:lnSpc>
              <a:spcAft>
                <a:spcPts val="0"/>
              </a:spcAft>
            </a:pPr>
            <a:r>
              <a:rPr lang="es-ES" sz="1400" b="1" dirty="0">
                <a:latin typeface="Arial" panose="020B0604020202020204" pitchFamily="34" charset="0"/>
                <a:ea typeface="Calibri" panose="020F0502020204030204" pitchFamily="34" charset="0"/>
                <a:cs typeface="Arial" panose="020B0604020202020204" pitchFamily="34" charset="0"/>
              </a:rPr>
              <a:t>PROYECTO DE ENSEÑANZA APRENDIZAJE DEL NUEVO DEPORTE “BALQUE”, LUGAR VINCES INSTITUCIÓN ESC. FRANCISCO MARTINEZ AGUIRRE  05/12/2023.</a:t>
            </a:r>
            <a:endParaRPr lang="es-EC"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Imagen 5"/>
          <p:cNvPicPr/>
          <p:nvPr/>
        </p:nvPicPr>
        <p:blipFill rotWithShape="1">
          <a:blip r:embed="rId4" cstate="print">
            <a:extLst>
              <a:ext uri="{28A0092B-C50C-407E-A947-70E740481C1C}">
                <a14:useLocalDpi xmlns:a14="http://schemas.microsoft.com/office/drawing/2010/main" val="0"/>
              </a:ext>
            </a:extLst>
          </a:blip>
          <a:srcRect b="37190"/>
          <a:stretch/>
        </p:blipFill>
        <p:spPr bwMode="auto">
          <a:xfrm>
            <a:off x="2373356" y="3458748"/>
            <a:ext cx="2786380" cy="2333625"/>
          </a:xfrm>
          <a:prstGeom prst="rect">
            <a:avLst/>
          </a:prstGeom>
          <a:ln>
            <a:noFill/>
          </a:ln>
          <a:extLst>
            <a:ext uri="{53640926-AAD7-44D8-BBD7-CCE9431645EC}">
              <a14:shadowObscured xmlns:a14="http://schemas.microsoft.com/office/drawing/2010/main"/>
            </a:ext>
          </a:extLst>
        </p:spPr>
      </p:pic>
      <p:pic>
        <p:nvPicPr>
          <p:cNvPr id="7" name="Imagen 6"/>
          <p:cNvPicPr/>
          <p:nvPr/>
        </p:nvPicPr>
        <p:blipFill rotWithShape="1">
          <a:blip r:embed="rId5" cstate="print">
            <a:extLst>
              <a:ext uri="{28A0092B-C50C-407E-A947-70E740481C1C}">
                <a14:useLocalDpi xmlns:a14="http://schemas.microsoft.com/office/drawing/2010/main" val="0"/>
              </a:ext>
            </a:extLst>
          </a:blip>
          <a:srcRect b="37368"/>
          <a:stretch/>
        </p:blipFill>
        <p:spPr bwMode="auto">
          <a:xfrm>
            <a:off x="5629636" y="3458748"/>
            <a:ext cx="2839720" cy="23717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90653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72237" y="453378"/>
            <a:ext cx="6096000" cy="1893082"/>
          </a:xfrm>
          <a:prstGeom prst="rect">
            <a:avLst/>
          </a:prstGeom>
        </p:spPr>
        <p:txBody>
          <a:bodyPr>
            <a:spAutoFit/>
          </a:bodyPr>
          <a:lstStyle/>
          <a:p>
            <a:pPr algn="just">
              <a:spcAft>
                <a:spcPts val="0"/>
              </a:spcAft>
            </a:pPr>
            <a:r>
              <a:rPr lang="es-EC" sz="1100" b="1" dirty="0">
                <a:latin typeface="Arial" panose="020B0604020202020204" pitchFamily="34" charset="0"/>
                <a:ea typeface="Calibri" panose="020F0502020204030204" pitchFamily="34" charset="0"/>
                <a:cs typeface="Arial" panose="020B0604020202020204" pitchFamily="34" charset="0"/>
              </a:rPr>
              <a:t>CURSOS DE MAQUILLAJE, PELUQUERIA Y BELLEZA, BARBER SHOP, CORTE Y CONFECCION, DECORACION CON GLOBOS, MECANICA, Y RESPOSTERIA PARA LA CIUDADANIA DEL CANTON VINCES´´ SUSCRITO ENTRE EL GOBIERNO AUTONOMO DESCENTRALIZADO MUNICIPAL DEL CANTONVINCES Y EL SEÑOR JEAN CARLO GARCIA PURCACHI.</a:t>
            </a:r>
            <a:endParaRPr lang="es-EC" sz="1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es-EC" sz="11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s-EC" sz="1200" b="1" dirty="0">
                <a:latin typeface="Arial" panose="020B0604020202020204" pitchFamily="34" charset="0"/>
                <a:ea typeface="Calibri" panose="020F0502020204030204" pitchFamily="34" charset="0"/>
                <a:cs typeface="Arial" panose="020B0604020202020204" pitchFamily="34" charset="0"/>
              </a:rPr>
              <a:t>PROCEDIMIENTO</a:t>
            </a:r>
            <a:r>
              <a:rPr lang="es-EC" sz="1200" dirty="0">
                <a:latin typeface="Arial" panose="020B0604020202020204" pitchFamily="34" charset="0"/>
                <a:ea typeface="Calibri" panose="020F0502020204030204" pitchFamily="34" charset="0"/>
                <a:cs typeface="Arial" panose="020B0604020202020204" pitchFamily="34" charset="0"/>
              </a:rPr>
              <a:t>:                                                        FERIA INCLUSIVA.</a:t>
            </a:r>
          </a:p>
          <a:p>
            <a:pPr>
              <a:lnSpc>
                <a:spcPct val="107000"/>
              </a:lnSpc>
              <a:spcAft>
                <a:spcPts val="800"/>
              </a:spcAft>
            </a:pPr>
            <a:r>
              <a:rPr lang="es-EC" sz="1200" b="1" dirty="0">
                <a:latin typeface="Arial" panose="020B0604020202020204" pitchFamily="34" charset="0"/>
                <a:ea typeface="Calibri" panose="020F0502020204030204" pitchFamily="34" charset="0"/>
                <a:cs typeface="Arial" panose="020B0604020202020204" pitchFamily="34" charset="0"/>
              </a:rPr>
              <a:t>CODIGO:</a:t>
            </a:r>
            <a:r>
              <a:rPr lang="es-EC" sz="1200" dirty="0">
                <a:latin typeface="Arial" panose="020B0604020202020204" pitchFamily="34" charset="0"/>
                <a:ea typeface="Calibri" panose="020F0502020204030204" pitchFamily="34" charset="0"/>
                <a:cs typeface="Arial" panose="020B0604020202020204" pitchFamily="34" charset="0"/>
              </a:rPr>
              <a:t>                                                                          FI-GADM-CV-2023-007.</a:t>
            </a:r>
          </a:p>
          <a:p>
            <a:r>
              <a:rPr lang="es-EC" sz="1200" b="1" dirty="0">
                <a:latin typeface="Arial" panose="020B0604020202020204" pitchFamily="34" charset="0"/>
                <a:ea typeface="Calibri" panose="020F0502020204030204" pitchFamily="34" charset="0"/>
                <a:cs typeface="Arial" panose="020B0604020202020204" pitchFamily="34" charset="0"/>
              </a:rPr>
              <a:t>MONTO</a:t>
            </a:r>
            <a:r>
              <a:rPr lang="es-EC" sz="1200" dirty="0">
                <a:latin typeface="Arial" panose="020B0604020202020204" pitchFamily="34" charset="0"/>
                <a:ea typeface="Calibri" panose="020F0502020204030204" pitchFamily="34" charset="0"/>
                <a:cs typeface="Arial" panose="020B0604020202020204" pitchFamily="34" charset="0"/>
              </a:rPr>
              <a:t>:                                                                         USD $ 45,001.55 sin incluir IVA</a:t>
            </a:r>
            <a:endParaRPr lang="es-EC" sz="1200" dirty="0">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nvGraphicFramePr>
        <p:xfrm>
          <a:off x="2173129" y="2627286"/>
          <a:ext cx="5605780" cy="2281266"/>
        </p:xfrm>
        <a:graphic>
          <a:graphicData uri="http://schemas.openxmlformats.org/drawingml/2006/table">
            <a:tbl>
              <a:tblPr firstRow="1" firstCol="1" bandRow="1"/>
              <a:tblGrid>
                <a:gridCol w="2802890">
                  <a:extLst>
                    <a:ext uri="{9D8B030D-6E8A-4147-A177-3AD203B41FA5}">
                      <a16:colId xmlns:a16="http://schemas.microsoft.com/office/drawing/2014/main" val="1384154656"/>
                    </a:ext>
                  </a:extLst>
                </a:gridCol>
                <a:gridCol w="2802890">
                  <a:extLst>
                    <a:ext uri="{9D8B030D-6E8A-4147-A177-3AD203B41FA5}">
                      <a16:colId xmlns:a16="http://schemas.microsoft.com/office/drawing/2014/main" val="297343312"/>
                    </a:ext>
                  </a:extLst>
                </a:gridCol>
              </a:tblGrid>
              <a:tr h="253474">
                <a:tc>
                  <a:txBody>
                    <a:bodyPr/>
                    <a:lstStyle/>
                    <a:p>
                      <a:pPr algn="ctr">
                        <a:lnSpc>
                          <a:spcPct val="107000"/>
                        </a:lnSpc>
                        <a:spcAft>
                          <a:spcPts val="0"/>
                        </a:spcAft>
                      </a:pPr>
                      <a:r>
                        <a:rPr lang="es-EC" sz="1400" b="1" dirty="0">
                          <a:solidFill>
                            <a:srgbClr val="5B9BD5"/>
                          </a:solidFill>
                          <a:effectLst/>
                          <a:latin typeface="Arial" panose="020B0604020202020204" pitchFamily="34" charset="0"/>
                          <a:ea typeface="Calibri" panose="020F0502020204030204" pitchFamily="34" charset="0"/>
                          <a:cs typeface="Arial" panose="020B0604020202020204" pitchFamily="34" charset="0"/>
                        </a:rPr>
                        <a:t>CURSO</a:t>
                      </a:r>
                      <a:endParaRPr lang="es-EC"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b="1">
                          <a:solidFill>
                            <a:srgbClr val="5B9BD5"/>
                          </a:solidFill>
                          <a:effectLst/>
                          <a:latin typeface="Arial" panose="020B0604020202020204" pitchFamily="34" charset="0"/>
                          <a:ea typeface="Calibri" panose="020F0502020204030204" pitchFamily="34" charset="0"/>
                          <a:cs typeface="Arial" panose="020B0604020202020204" pitchFamily="34" charset="0"/>
                        </a:rPr>
                        <a:t>CANTIDAD DE ESTUDIANTES</a:t>
                      </a:r>
                      <a:endParaRPr lang="es-EC"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3144380"/>
                  </a:ext>
                </a:extLst>
              </a:tr>
              <a:tr h="253474">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PASTILLAJE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390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8407579"/>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MECANICA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5323895"/>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BARBER SHOP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123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7244475"/>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MAQUILLAJE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254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7638937"/>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BELLEZA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134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21998"/>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CORTE Y CONFECCION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165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7050387"/>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DECORACION DE GLOBOS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156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787338"/>
                  </a:ext>
                </a:extLst>
              </a:tr>
              <a:tr h="253474">
                <a:tc>
                  <a:txBody>
                    <a:bodyPr/>
                    <a:lstStyle/>
                    <a:p>
                      <a:pPr algn="ctr">
                        <a:lnSpc>
                          <a:spcPct val="107000"/>
                        </a:lnSpc>
                        <a:spcAft>
                          <a:spcPts val="0"/>
                        </a:spcAft>
                      </a:pPr>
                      <a:r>
                        <a:rPr lang="es-EC" sz="1400">
                          <a:effectLst/>
                          <a:latin typeface="Arial" panose="020B0604020202020204" pitchFamily="34" charset="0"/>
                          <a:ea typeface="Calibri" panose="020F0502020204030204" pitchFamily="34" charset="0"/>
                          <a:cs typeface="Arial" panose="020B0604020202020204" pitchFamily="34" charset="0"/>
                        </a:rPr>
                        <a:t>TOTAL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C" sz="1400" dirty="0">
                          <a:effectLst/>
                          <a:latin typeface="Arial" panose="020B0604020202020204" pitchFamily="34" charset="0"/>
                          <a:ea typeface="Calibri" panose="020F0502020204030204" pitchFamily="34" charset="0"/>
                          <a:cs typeface="Arial" panose="020B0604020202020204" pitchFamily="34" charset="0"/>
                        </a:rPr>
                        <a:t>1302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1064816"/>
                  </a:ext>
                </a:extLst>
              </a:tr>
            </a:tbl>
          </a:graphicData>
        </a:graphic>
      </p:graphicFrame>
    </p:spTree>
    <p:extLst>
      <p:ext uri="{BB962C8B-B14F-4D97-AF65-F5344CB8AC3E}">
        <p14:creationId xmlns:p14="http://schemas.microsoft.com/office/powerpoint/2010/main" val="2160066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66900" y="3608011"/>
            <a:ext cx="6096000" cy="832985"/>
          </a:xfrm>
          <a:prstGeom prst="rect">
            <a:avLst/>
          </a:prstGeom>
        </p:spPr>
        <p:txBody>
          <a:bodyPr>
            <a:spAutoFit/>
          </a:bodyPr>
          <a:lstStyle/>
          <a:p>
            <a:pPr algn="just">
              <a:lnSpc>
                <a:spcPct val="107000"/>
              </a:lnSpc>
              <a:spcAft>
                <a:spcPts val="800"/>
              </a:spcAft>
            </a:pPr>
            <a:r>
              <a:rPr lang="es-EC" b="1" dirty="0">
                <a:latin typeface="Arial" panose="020B0604020202020204" pitchFamily="34" charset="0"/>
                <a:ea typeface="Calibri" panose="020F0502020204030204" pitchFamily="34" charset="0"/>
                <a:cs typeface="Arial" panose="020B0604020202020204" pitchFamily="34" charset="0"/>
              </a:rPr>
              <a:t>AUTO-GESTION</a:t>
            </a:r>
            <a:r>
              <a:rPr lang="es-EC" sz="1400" b="1" dirty="0">
                <a:latin typeface="Arial" panose="020B0604020202020204" pitchFamily="34" charset="0"/>
                <a:ea typeface="Calibri" panose="020F0502020204030204" pitchFamily="34" charset="0"/>
                <a:cs typeface="Arial" panose="020B0604020202020204" pitchFamily="34" charset="0"/>
              </a:rPr>
              <a:t>: - SE IMPATIO UN TALLER DE PRIMEROS AUXILIOS CON LOS MEDICOS Y LICENCIADOS DEL CANTON   DONDE   HUBO MAS DE 300 BENEFICIADOS</a:t>
            </a:r>
            <a:endParaRPr lang="es-EC" sz="14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descr="https://lh7-us.googleusercontent.com/n6P32GzYJ5dQKXSUsahbhZYBVjW0LpYfRrgHvWNT9sEpkdormT2TRbQXKmedQZulyloG4qa5icpVDXr21yjmYvUg2F4kSjZ3UXbX9r14P011PwOFOgzv59fQW-PFAyjvzScYPNUcFi0Ltr5yfRI_Xw"/>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6900" y="558353"/>
            <a:ext cx="3314700" cy="2933700"/>
          </a:xfrm>
          <a:prstGeom prst="rect">
            <a:avLst/>
          </a:prstGeom>
          <a:noFill/>
          <a:ln>
            <a:noFill/>
          </a:ln>
        </p:spPr>
      </p:pic>
      <p:pic>
        <p:nvPicPr>
          <p:cNvPr id="4" name="Imagen 3" descr="https://lh7-us.googleusercontent.com/QmG8pK4tDuWNYBBwGxeICc3cUolcmrmFyAlPzTAvkbvg446Eml5l2AOXOYEKLsTaaLyoyucjV8jdmrYS5b0svKZuvEEijSRGSIWN2yHbJbKvSIvFyEZCfle2Us5UG5sWHTKPitbMVSvaGs3dGhaW4w"/>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8236" y="615503"/>
            <a:ext cx="3133725" cy="2876550"/>
          </a:xfrm>
          <a:prstGeom prst="rect">
            <a:avLst/>
          </a:prstGeom>
          <a:noFill/>
          <a:ln>
            <a:noFill/>
          </a:ln>
        </p:spPr>
      </p:pic>
      <p:pic>
        <p:nvPicPr>
          <p:cNvPr id="5" name="Imagen 4" descr="https://lh7-us.googleusercontent.com/MhpkJD87EIn3w767FTttg-EoYg2xCVc9Sytghh6rDPtvepaw7WJhH2-5ielfthnOoS66uTvKC9SHM0BVzXLkj8u8gbVP6rZVGqt7NdbI6t-Vvi-4l2bCEKZD7tZp3y3prUeT998SU7igIJPz4VaiH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2187" y="4440996"/>
            <a:ext cx="3238500" cy="1990725"/>
          </a:xfrm>
          <a:prstGeom prst="rect">
            <a:avLst/>
          </a:prstGeom>
          <a:noFill/>
          <a:ln>
            <a:noFill/>
          </a:ln>
        </p:spPr>
      </p:pic>
      <p:pic>
        <p:nvPicPr>
          <p:cNvPr id="6" name="Imagen 5" descr="https://lh7-us.googleusercontent.com/wZ1jFR6b5uTPjPRXs0Upn2tSdxF2eRrQNARkSdPS9jOL62U6ARs6-dGzm6YirKZi1ioFpmNKfeCok_i3W2PYTQ2pGbk40rORHdbl48HObrgl82qs0__z4HewaXxRx_uU7FE0XNTeyhoAjQEw0k9ktw"/>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81600" y="4556954"/>
            <a:ext cx="3038475" cy="1990725"/>
          </a:xfrm>
          <a:prstGeom prst="rect">
            <a:avLst/>
          </a:prstGeom>
          <a:noFill/>
          <a:ln>
            <a:noFill/>
          </a:ln>
        </p:spPr>
      </p:pic>
    </p:spTree>
    <p:extLst>
      <p:ext uri="{BB962C8B-B14F-4D97-AF65-F5344CB8AC3E}">
        <p14:creationId xmlns:p14="http://schemas.microsoft.com/office/powerpoint/2010/main" val="3242828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https://lh7-us.googleusercontent.com/PQlHaGgipuzPZWHPky5dXXyn179e4_pEzgkd3yg7ylf71ySGp3PIUo1RHd2GrLQLHZmVuAVX7UWlaMrwtVjZQYGIUMViFPoOb2OshUHrahSDQJA4qqqGFIKNAU-TOA2QW6dF4hqpURrgM_tzkaLMC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7851" y="654542"/>
            <a:ext cx="2943225" cy="2462145"/>
          </a:xfrm>
          <a:prstGeom prst="rect">
            <a:avLst/>
          </a:prstGeom>
          <a:noFill/>
          <a:ln>
            <a:noFill/>
          </a:ln>
        </p:spPr>
      </p:pic>
      <p:pic>
        <p:nvPicPr>
          <p:cNvPr id="3" name="Imagen 2" descr="https://lh7-us.googleusercontent.com/7unQOaoW3O5zyXrxUbXQtKjSr_edX3MGpNxjypiqSgDoEssTy30bIK852TKJ8opTKf5mygmREtGOTcXQLFoaik3ezl44FabsA1q6iCEn4xnvWnIy_G_WGha_RmyISlYxj7q51yVcWEJrUu08BZyhZQ"/>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329" y="493556"/>
            <a:ext cx="2886075" cy="2623132"/>
          </a:xfrm>
          <a:prstGeom prst="rect">
            <a:avLst/>
          </a:prstGeom>
          <a:noFill/>
          <a:ln>
            <a:noFill/>
          </a:ln>
        </p:spPr>
      </p:pic>
      <p:pic>
        <p:nvPicPr>
          <p:cNvPr id="4" name="Imagen 3" descr="https://lh7-us.googleusercontent.com/qJCzdWWS2cY0T1ilhAz7VeViH3X3BOLE7KtJMfDJ75KNMdz9M3RgN6BJ8bjGcFwICpEW1O-rHq4m_H_hIwKgmCagSAcZOdKmML9RhaiB_AchI8jBw1HVBlQbFDZ3964gTOt0UJgKVPhHpbvw3kcZ8A"/>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93949" y="3551684"/>
            <a:ext cx="3047127" cy="2562225"/>
          </a:xfrm>
          <a:prstGeom prst="rect">
            <a:avLst/>
          </a:prstGeom>
          <a:noFill/>
          <a:ln>
            <a:noFill/>
          </a:ln>
        </p:spPr>
      </p:pic>
      <p:pic>
        <p:nvPicPr>
          <p:cNvPr id="5" name="Imagen 4" descr="https://lh7-us.googleusercontent.com/nRmSnKzIt9eWxUr9uM9117JpOcipyeXiKijD3YBUiFzpsNJZRzaedEGC5i1NuKJbuVbjGSzsRrxIyoY9vWZ69chmdGGs0GMqWydSvd3sQcrH13b6Bj-QpLofPnUwVmJxpEZE0Tv9r3lNt0Alp569T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6003" y="3551684"/>
            <a:ext cx="2752725" cy="2667000"/>
          </a:xfrm>
          <a:prstGeom prst="rect">
            <a:avLst/>
          </a:prstGeom>
          <a:noFill/>
          <a:ln>
            <a:noFill/>
          </a:ln>
        </p:spPr>
      </p:pic>
    </p:spTree>
    <p:extLst>
      <p:ext uri="{BB962C8B-B14F-4D97-AF65-F5344CB8AC3E}">
        <p14:creationId xmlns:p14="http://schemas.microsoft.com/office/powerpoint/2010/main" val="42194406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GOBIERNO AUTÓNOMO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DESCENTRALIZADO MUNICIPAL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DEL CANTÓN VINCES    </a:t>
            </a:r>
          </a:p>
        </p:txBody>
      </p:sp>
      <p:sp>
        <p:nvSpPr>
          <p:cNvPr id="26" name="CuadroTexto 25"/>
          <p:cNvSpPr txBox="1"/>
          <p:nvPr/>
        </p:nvSpPr>
        <p:spPr>
          <a:xfrm>
            <a:off x="4520519" y="2969810"/>
            <a:ext cx="5095798" cy="1323439"/>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DIRECCIÓN DE AGUA POTABLE</a:t>
            </a: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19713405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36631" y="4700506"/>
            <a:ext cx="6096000" cy="1117422"/>
          </a:xfrm>
          <a:prstGeom prst="rect">
            <a:avLst/>
          </a:prstGeom>
        </p:spPr>
        <p:txBody>
          <a:bodyPr>
            <a:spAutoFit/>
          </a:bodyPr>
          <a:lstStyle/>
          <a:p>
            <a:pPr marL="228600" algn="just">
              <a:lnSpc>
                <a:spcPct val="111000"/>
              </a:lnSpc>
              <a:spcBef>
                <a:spcPts val="800"/>
              </a:spcBef>
              <a:spcAft>
                <a:spcPts val="0"/>
              </a:spcAft>
              <a:tabLst>
                <a:tab pos="1092835" algn="l"/>
              </a:tabLst>
            </a:pPr>
            <a:r>
              <a:rPr lang="es-ES" sz="1400" b="1" dirty="0">
                <a:latin typeface="Arial" panose="020B0604020202020204" pitchFamily="34" charset="0"/>
                <a:ea typeface="Arial Unicode MS"/>
                <a:cs typeface="Arial" panose="020B0604020202020204" pitchFamily="34" charset="0"/>
              </a:rPr>
              <a:t>Adquisición </a:t>
            </a:r>
            <a:r>
              <a:rPr lang="es-ES" sz="1400" b="1" spc="-265" dirty="0">
                <a:latin typeface="Arial" panose="020B0604020202020204" pitchFamily="34" charset="0"/>
                <a:ea typeface="Arial Unicode MS"/>
                <a:cs typeface="Arial" panose="020B0604020202020204" pitchFamily="34" charset="0"/>
              </a:rPr>
              <a:t>de</a:t>
            </a:r>
            <a:r>
              <a:rPr lang="es-ES" sz="1400" b="1" dirty="0">
                <a:latin typeface="Arial" panose="020B0604020202020204" pitchFamily="34" charset="0"/>
                <a:ea typeface="Arial Unicode MS"/>
                <a:cs typeface="Arial" panose="020B0604020202020204" pitchFamily="34" charset="0"/>
              </a:rPr>
              <a:t> emergencia de tres bombas para el abastecimiento de agua a la población</a:t>
            </a:r>
            <a:r>
              <a:rPr lang="es-ES" sz="1400" b="1" spc="265"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urbana</a:t>
            </a:r>
            <a:r>
              <a:rPr lang="es-ES" sz="1400" b="1" spc="245"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y</a:t>
            </a:r>
            <a:r>
              <a:rPr lang="es-ES" sz="1400" b="1" spc="27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rural</a:t>
            </a:r>
            <a:r>
              <a:rPr lang="es-ES" sz="1400" b="1" spc="26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afectadas</a:t>
            </a:r>
            <a:r>
              <a:rPr lang="es-ES" sz="1400" b="1" spc="26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por</a:t>
            </a:r>
            <a:r>
              <a:rPr lang="es-ES" sz="1400" b="1" spc="26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la</a:t>
            </a:r>
            <a:r>
              <a:rPr lang="es-ES" sz="1400" b="1" spc="26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inundación</a:t>
            </a:r>
            <a:r>
              <a:rPr lang="es-ES" sz="1400" b="1" spc="26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en</a:t>
            </a:r>
            <a:r>
              <a:rPr lang="es-ES" sz="1400" b="1" spc="260" dirty="0">
                <a:latin typeface="Arial" panose="020B0604020202020204" pitchFamily="34" charset="0"/>
                <a:ea typeface="Arial Unicode MS"/>
                <a:cs typeface="Arial" panose="020B0604020202020204" pitchFamily="34" charset="0"/>
              </a:rPr>
              <a:t> </a:t>
            </a:r>
            <a:r>
              <a:rPr lang="es-ES" sz="1400" b="1" dirty="0">
                <a:latin typeface="Arial" panose="020B0604020202020204" pitchFamily="34" charset="0"/>
                <a:ea typeface="Arial Unicode MS"/>
                <a:cs typeface="Arial" panose="020B0604020202020204" pitchFamily="34" charset="0"/>
              </a:rPr>
              <a:t>el cantón Vinces, por un monto de </a:t>
            </a:r>
            <a:r>
              <a:rPr lang="en-US" sz="1400" b="1" dirty="0">
                <a:latin typeface="Arial" panose="020B0604020202020204" pitchFamily="34" charset="0"/>
                <a:ea typeface="Arial Unicode MS"/>
                <a:cs typeface="Arial" panose="020B0604020202020204" pitchFamily="34" charset="0"/>
              </a:rPr>
              <a:t>$23.639,94</a:t>
            </a:r>
            <a:endParaRPr lang="es-EC" sz="1400" b="1" dirty="0">
              <a:latin typeface="Arial" panose="020B0604020202020204" pitchFamily="34" charset="0"/>
              <a:cs typeface="Arial" panose="020B0604020202020204" pitchFamily="34" charset="0"/>
            </a:endParaRPr>
          </a:p>
          <a:p>
            <a:pPr marL="228600" algn="just">
              <a:lnSpc>
                <a:spcPct val="111000"/>
              </a:lnSpc>
              <a:spcBef>
                <a:spcPts val="800"/>
              </a:spcBef>
              <a:spcAft>
                <a:spcPts val="0"/>
              </a:spcAft>
              <a:tabLst>
                <a:tab pos="1092835" algn="l"/>
              </a:tabLst>
            </a:pPr>
            <a:r>
              <a:rPr lang="en-US" sz="1200" dirty="0">
                <a:latin typeface="Arial" panose="020B0604020202020204" pitchFamily="34" charset="0"/>
                <a:ea typeface="Arial Unicode MS"/>
                <a:cs typeface="Arial" panose="020B0604020202020204" pitchFamily="34" charset="0"/>
              </a:rPr>
              <a:t> </a:t>
            </a:r>
            <a:endParaRPr lang="es-EC" dirty="0">
              <a:effectLst/>
              <a:latin typeface="Arial" panose="020B0604020202020204" pitchFamily="34"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4726" y="1941388"/>
            <a:ext cx="2543810" cy="2486025"/>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63646" y="1979488"/>
            <a:ext cx="2428875" cy="2486025"/>
          </a:xfrm>
          <a:prstGeom prst="rect">
            <a:avLst/>
          </a:prstGeom>
          <a:noFill/>
          <a:ln>
            <a:noFill/>
          </a:ln>
        </p:spPr>
      </p:pic>
      <p:pic>
        <p:nvPicPr>
          <p:cNvPr id="5" name="Imagen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75729" y="1979488"/>
            <a:ext cx="2724150" cy="2447925"/>
          </a:xfrm>
          <a:prstGeom prst="rect">
            <a:avLst/>
          </a:prstGeom>
          <a:noFill/>
          <a:ln>
            <a:noFill/>
          </a:ln>
        </p:spPr>
      </p:pic>
    </p:spTree>
    <p:extLst>
      <p:ext uri="{BB962C8B-B14F-4D97-AF65-F5344CB8AC3E}">
        <p14:creationId xmlns:p14="http://schemas.microsoft.com/office/powerpoint/2010/main" val="293770948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19965" y="4164011"/>
            <a:ext cx="6096000" cy="536622"/>
          </a:xfrm>
          <a:prstGeom prst="rect">
            <a:avLst/>
          </a:prstGeom>
        </p:spPr>
        <p:txBody>
          <a:bodyPr>
            <a:spAutoFit/>
          </a:bodyPr>
          <a:lstStyle/>
          <a:p>
            <a:pPr algn="just">
              <a:lnSpc>
                <a:spcPct val="107000"/>
              </a:lnSpc>
              <a:spcAft>
                <a:spcPts val="800"/>
              </a:spcAft>
            </a:pPr>
            <a:r>
              <a:rPr lang="es-EC" sz="1400" b="1" dirty="0">
                <a:latin typeface="Arial" panose="020B0604020202020204" pitchFamily="34" charset="0"/>
                <a:ea typeface="Calibri" panose="020F0502020204030204" pitchFamily="34" charset="0"/>
                <a:cs typeface="Arial" panose="020B0604020202020204" pitchFamily="34" charset="0"/>
              </a:rPr>
              <a:t>Servicio de limpieza emergente de las estaciones de bombeo de aguas residuales del cantón Vinces</a:t>
            </a:r>
            <a:endParaRPr lang="es-EC" sz="14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0258" y="1297614"/>
            <a:ext cx="2247900" cy="2269834"/>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0160" y="1297613"/>
            <a:ext cx="2257425" cy="2269835"/>
          </a:xfrm>
          <a:prstGeom prst="rect">
            <a:avLst/>
          </a:prstGeom>
          <a:noFill/>
          <a:ln>
            <a:noFill/>
          </a:ln>
        </p:spPr>
      </p:pic>
      <p:pic>
        <p:nvPicPr>
          <p:cNvPr id="5" name="Imagen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67952" y="1402388"/>
            <a:ext cx="2228850" cy="2165060"/>
          </a:xfrm>
          <a:prstGeom prst="rect">
            <a:avLst/>
          </a:prstGeom>
          <a:noFill/>
          <a:ln>
            <a:noFill/>
          </a:ln>
        </p:spPr>
      </p:pic>
    </p:spTree>
    <p:extLst>
      <p:ext uri="{BB962C8B-B14F-4D97-AF65-F5344CB8AC3E}">
        <p14:creationId xmlns:p14="http://schemas.microsoft.com/office/powerpoint/2010/main" val="995953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84361" y="4200540"/>
            <a:ext cx="6096000" cy="523220"/>
          </a:xfrm>
          <a:prstGeom prst="rect">
            <a:avLst/>
          </a:prstGeom>
        </p:spPr>
        <p:txBody>
          <a:bodyPr>
            <a:spAutoFit/>
          </a:bodyPr>
          <a:lstStyle/>
          <a:p>
            <a:r>
              <a:rPr lang="es-EC" sz="1400" b="1" dirty="0">
                <a:latin typeface="Arial" panose="020B0604020202020204" pitchFamily="34" charset="0"/>
                <a:ea typeface="Calibri" panose="020F0502020204030204" pitchFamily="34" charset="0"/>
                <a:cs typeface="Arial" panose="020B0604020202020204" pitchFamily="34" charset="0"/>
              </a:rPr>
              <a:t>Adquisición de insumos químicos para la limpieza de los módulos de la planta potabilizadora de agua “loma del tanque” del cantón Vinces</a:t>
            </a:r>
            <a:endParaRPr lang="es-EC" sz="1400" b="1" dirty="0">
              <a:latin typeface="Arial" panose="020B0604020202020204" pitchFamily="34"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14873" y="1427475"/>
            <a:ext cx="2930614" cy="2320277"/>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0223" y="1427475"/>
            <a:ext cx="3190138" cy="2320277"/>
          </a:xfrm>
          <a:prstGeom prst="rect">
            <a:avLst/>
          </a:prstGeom>
          <a:noFill/>
          <a:ln>
            <a:noFill/>
          </a:ln>
        </p:spPr>
      </p:pic>
    </p:spTree>
    <p:extLst>
      <p:ext uri="{BB962C8B-B14F-4D97-AF65-F5344CB8AC3E}">
        <p14:creationId xmlns:p14="http://schemas.microsoft.com/office/powerpoint/2010/main" val="342473599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81329" y="4447419"/>
            <a:ext cx="6096000" cy="523220"/>
          </a:xfrm>
          <a:prstGeom prst="rect">
            <a:avLst/>
          </a:prstGeom>
        </p:spPr>
        <p:txBody>
          <a:bodyPr>
            <a:spAutoFit/>
          </a:bodyPr>
          <a:lstStyle/>
          <a:p>
            <a:r>
              <a:rPr lang="en-US" sz="1200" dirty="0">
                <a:latin typeface="Century Gothic" panose="020B0502020202020204" pitchFamily="34" charset="0"/>
                <a:ea typeface="Calibri" panose="020F0502020204030204" pitchFamily="34" charset="0"/>
                <a:cs typeface="Times New Roman" panose="02020603050405020304" pitchFamily="18" charset="0"/>
              </a:rPr>
              <a:t> </a:t>
            </a:r>
            <a:r>
              <a:rPr lang="en-US" sz="1400" b="1" dirty="0">
                <a:latin typeface="Arial" panose="020B0604020202020204" pitchFamily="34" charset="0"/>
                <a:ea typeface="Calibri" panose="020F0502020204030204" pitchFamily="34" charset="0"/>
                <a:cs typeface="Arial" panose="020B0604020202020204" pitchFamily="34" charset="0"/>
              </a:rPr>
              <a:t>Reparación de generador de 440 -220 voltios Incluido repuestos de la planta de agua potable de la Loma del Tanque</a:t>
            </a:r>
            <a:endParaRPr lang="es-EC" dirty="0"/>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2314" y="522163"/>
            <a:ext cx="2401570" cy="1589405"/>
          </a:xfrm>
          <a:prstGeom prst="rect">
            <a:avLst/>
          </a:prstGeom>
          <a:noFill/>
          <a:ln>
            <a:noFill/>
          </a:ln>
        </p:spPr>
      </p:pic>
      <p:pic>
        <p:nvPicPr>
          <p:cNvPr id="4" name="Imagen 3"/>
          <p:cNvPicPr/>
          <p:nvPr/>
        </p:nvPicPr>
        <p:blipFill rotWithShape="1">
          <a:blip r:embed="rId3" cstate="print">
            <a:extLst>
              <a:ext uri="{28A0092B-C50C-407E-A947-70E740481C1C}">
                <a14:useLocalDpi xmlns:a14="http://schemas.microsoft.com/office/drawing/2010/main" val="0"/>
              </a:ext>
            </a:extLst>
          </a:blip>
          <a:srcRect l="8995"/>
          <a:stretch/>
        </p:blipFill>
        <p:spPr bwMode="auto">
          <a:xfrm>
            <a:off x="5833826" y="522163"/>
            <a:ext cx="2456180" cy="1581150"/>
          </a:xfrm>
          <a:prstGeom prst="rect">
            <a:avLst/>
          </a:prstGeom>
          <a:noFill/>
          <a:ln>
            <a:noFill/>
          </a:ln>
          <a:extLst>
            <a:ext uri="{53640926-AAD7-44D8-BBD7-CCE9431645EC}">
              <a14:shadowObscured xmlns:a14="http://schemas.microsoft.com/office/drawing/2010/main"/>
            </a:ext>
          </a:extLst>
        </p:spPr>
      </p:pic>
      <p:pic>
        <p:nvPicPr>
          <p:cNvPr id="5" name="Imagen 4"/>
          <p:cNvPicPr/>
          <p:nvPr/>
        </p:nvPicPr>
        <p:blipFill rotWithShape="1">
          <a:blip r:embed="rId4" cstate="print">
            <a:extLst>
              <a:ext uri="{28A0092B-C50C-407E-A947-70E740481C1C}">
                <a14:useLocalDpi xmlns:a14="http://schemas.microsoft.com/office/drawing/2010/main" val="0"/>
              </a:ext>
            </a:extLst>
          </a:blip>
          <a:srcRect l="10585" t="10960" b="3497"/>
          <a:stretch/>
        </p:blipFill>
        <p:spPr bwMode="auto">
          <a:xfrm>
            <a:off x="1499459" y="2566451"/>
            <a:ext cx="2367280" cy="1647825"/>
          </a:xfrm>
          <a:prstGeom prst="rect">
            <a:avLst/>
          </a:prstGeom>
          <a:noFill/>
          <a:ln>
            <a:noFill/>
          </a:ln>
          <a:extLst>
            <a:ext uri="{53640926-AAD7-44D8-BBD7-CCE9431645EC}">
              <a14:shadowObscured xmlns:a14="http://schemas.microsoft.com/office/drawing/2010/main"/>
            </a:ext>
          </a:extLst>
        </p:spPr>
      </p:pic>
      <p:pic>
        <p:nvPicPr>
          <p:cNvPr id="6" name="Imagen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88436" y="2451453"/>
            <a:ext cx="2401570" cy="1647825"/>
          </a:xfrm>
          <a:prstGeom prst="rect">
            <a:avLst/>
          </a:prstGeom>
          <a:noFill/>
          <a:ln>
            <a:noFill/>
          </a:ln>
        </p:spPr>
      </p:pic>
    </p:spTree>
    <p:extLst>
      <p:ext uri="{BB962C8B-B14F-4D97-AF65-F5344CB8AC3E}">
        <p14:creationId xmlns:p14="http://schemas.microsoft.com/office/powerpoint/2010/main" val="228819097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60113" y="5418407"/>
            <a:ext cx="6096000" cy="425758"/>
          </a:xfrm>
          <a:prstGeom prst="rect">
            <a:avLst/>
          </a:prstGeom>
        </p:spPr>
        <p:txBody>
          <a:bodyPr>
            <a:spAutoFit/>
          </a:bodyPr>
          <a:lstStyle/>
          <a:p>
            <a:pPr algn="just">
              <a:lnSpc>
                <a:spcPts val="1340"/>
              </a:lnSpc>
              <a:spcBef>
                <a:spcPts val="280"/>
              </a:spcBef>
              <a:spcAft>
                <a:spcPts val="800"/>
              </a:spcAft>
            </a:pPr>
            <a:r>
              <a:rPr lang="es-EC" sz="1400" b="1" dirty="0">
                <a:latin typeface="Arial" panose="020B0604020202020204" pitchFamily="34" charset="0"/>
                <a:ea typeface="Calibri" panose="020F0502020204030204" pitchFamily="34" charset="0"/>
                <a:cs typeface="Arial" panose="020B0604020202020204" pitchFamily="34" charset="0"/>
              </a:rPr>
              <a:t>Adquisición</a:t>
            </a:r>
            <a:r>
              <a:rPr lang="es-EC" sz="1400" b="1" spc="5" dirty="0">
                <a:latin typeface="Arial" panose="020B0604020202020204" pitchFamily="34" charset="0"/>
                <a:ea typeface="Calibri" panose="020F0502020204030204" pitchFamily="34" charset="0"/>
                <a:cs typeface="Arial" panose="020B0604020202020204" pitchFamily="34" charset="0"/>
              </a:rPr>
              <a:t> </a:t>
            </a:r>
            <a:r>
              <a:rPr lang="es-EC" sz="1400" b="1" dirty="0">
                <a:latin typeface="Arial" panose="020B0604020202020204" pitchFamily="34" charset="0"/>
                <a:ea typeface="Calibri" panose="020F0502020204030204" pitchFamily="34" charset="0"/>
                <a:cs typeface="Arial" panose="020B0604020202020204" pitchFamily="34" charset="0"/>
              </a:rPr>
              <a:t>de</a:t>
            </a:r>
            <a:r>
              <a:rPr lang="es-EC" sz="1400" b="1" spc="5" dirty="0">
                <a:latin typeface="Arial" panose="020B0604020202020204" pitchFamily="34" charset="0"/>
                <a:ea typeface="Calibri" panose="020F0502020204030204" pitchFamily="34" charset="0"/>
                <a:cs typeface="Arial" panose="020B0604020202020204" pitchFamily="34" charset="0"/>
              </a:rPr>
              <a:t> insumos químicos para la planta potabilizadora de agua del cantón Vinces</a:t>
            </a:r>
            <a:r>
              <a:rPr lang="es-EC" sz="1400" b="1" dirty="0">
                <a:latin typeface="Arial" panose="020B0604020202020204" pitchFamily="34" charset="0"/>
                <a:ea typeface="Arial Unicode MS"/>
                <a:cs typeface="Arial" panose="020B0604020202020204" pitchFamily="34" charset="0"/>
              </a:rPr>
              <a:t>. cuyo valor fue de $. </a:t>
            </a:r>
            <a:r>
              <a:rPr lang="es-EC" sz="1400" b="1" dirty="0">
                <a:solidFill>
                  <a:srgbClr val="000000"/>
                </a:solidFill>
                <a:latin typeface="Arial" panose="020B0604020202020204" pitchFamily="34" charset="0"/>
                <a:ea typeface="Calibri" panose="020F0502020204030204" pitchFamily="34" charset="0"/>
                <a:cs typeface="Arial" panose="020B0604020202020204" pitchFamily="34" charset="0"/>
              </a:rPr>
              <a:t>94,990.00</a:t>
            </a:r>
            <a:r>
              <a:rPr lang="es-EC" sz="12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 </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0769" y="1031583"/>
            <a:ext cx="2343150" cy="1781175"/>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232" y="1088733"/>
            <a:ext cx="2372995" cy="1724025"/>
          </a:xfrm>
          <a:prstGeom prst="rect">
            <a:avLst/>
          </a:prstGeom>
          <a:noFill/>
          <a:ln>
            <a:noFill/>
          </a:ln>
        </p:spPr>
      </p:pic>
      <p:pic>
        <p:nvPicPr>
          <p:cNvPr id="5" name="Imagen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0769" y="3248807"/>
            <a:ext cx="2371725" cy="1733550"/>
          </a:xfrm>
          <a:prstGeom prst="rect">
            <a:avLst/>
          </a:prstGeom>
          <a:noFill/>
          <a:ln>
            <a:noFill/>
          </a:ln>
        </p:spPr>
      </p:pic>
      <p:pic>
        <p:nvPicPr>
          <p:cNvPr id="6" name="Imagen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004" y="3161986"/>
            <a:ext cx="2457450" cy="1733550"/>
          </a:xfrm>
          <a:prstGeom prst="rect">
            <a:avLst/>
          </a:prstGeom>
          <a:noFill/>
          <a:ln>
            <a:noFill/>
          </a:ln>
        </p:spPr>
      </p:pic>
    </p:spTree>
    <p:extLst>
      <p:ext uri="{BB962C8B-B14F-4D97-AF65-F5344CB8AC3E}">
        <p14:creationId xmlns:p14="http://schemas.microsoft.com/office/powerpoint/2010/main" val="15441005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163910" y="3199744"/>
            <a:ext cx="6096000" cy="246927"/>
          </a:xfrm>
          <a:prstGeom prst="rect">
            <a:avLst/>
          </a:prstGeom>
        </p:spPr>
        <p:txBody>
          <a:bodyPr>
            <a:spAutoFit/>
          </a:bodyPr>
          <a:lstStyle/>
          <a:p>
            <a:pPr algn="just">
              <a:lnSpc>
                <a:spcPts val="1340"/>
              </a:lnSpc>
              <a:spcBef>
                <a:spcPts val="280"/>
              </a:spcBef>
              <a:spcAft>
                <a:spcPts val="800"/>
              </a:spcAft>
            </a:pPr>
            <a:r>
              <a:rPr lang="es-EC" sz="9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1948801" y="4920496"/>
            <a:ext cx="6096001" cy="738664"/>
          </a:xfrm>
          <a:prstGeom prst="rect">
            <a:avLst/>
          </a:prstGeom>
        </p:spPr>
        <p:txBody>
          <a:bodyPr>
            <a:spAutoFit/>
          </a:bodyPr>
          <a:lstStyle/>
          <a:p>
            <a:r>
              <a:rPr lang="es-EC" sz="1400" b="1" dirty="0">
                <a:effectLst>
                  <a:outerShdw blurRad="38100" dist="19050" dir="2700000" algn="tl">
                    <a:schemeClr val="dk1">
                      <a:alpha val="40000"/>
                    </a:schemeClr>
                  </a:outerShdw>
                </a:effectLst>
                <a:latin typeface="Arial" panose="020B0604020202020204" pitchFamily="34" charset="0"/>
                <a:ea typeface="Times New Roman" panose="02020603050405020304" pitchFamily="18" charset="0"/>
                <a:cs typeface="Arial" panose="020B0604020202020204" pitchFamily="34" charset="0"/>
              </a:rPr>
              <a:t>Servicio de alquiler de vehículo hidrosuccionador para el mantenimiento del sistema de aguas servidas en el cantón Vinces por un monto de </a:t>
            </a:r>
            <a:r>
              <a:rPr lang="en-US" sz="1400" b="1" dirty="0">
                <a:latin typeface="Arial" panose="020B0604020202020204" pitchFamily="34" charset="0"/>
                <a:ea typeface="Calibri" panose="020F0502020204030204" pitchFamily="34" charset="0"/>
                <a:cs typeface="Arial" panose="020B0604020202020204" pitchFamily="34" charset="0"/>
              </a:rPr>
              <a:t>$47.318,70</a:t>
            </a:r>
            <a:endParaRPr lang="es-EC" sz="1400" dirty="0"/>
          </a:p>
        </p:txBody>
      </p:sp>
      <p:pic>
        <p:nvPicPr>
          <p:cNvPr id="4" name="Imagen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3689" y="670994"/>
            <a:ext cx="2523490" cy="1895475"/>
          </a:xfrm>
          <a:prstGeom prst="rect">
            <a:avLst/>
          </a:prstGeom>
          <a:noFill/>
          <a:ln>
            <a:noFill/>
          </a:ln>
        </p:spPr>
      </p:pic>
      <p:pic>
        <p:nvPicPr>
          <p:cNvPr id="5" name="Imagen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474" y="692266"/>
            <a:ext cx="2393950" cy="1852930"/>
          </a:xfrm>
          <a:prstGeom prst="rect">
            <a:avLst/>
          </a:prstGeom>
          <a:noFill/>
          <a:ln>
            <a:noFill/>
          </a:ln>
        </p:spPr>
      </p:pic>
      <p:pic>
        <p:nvPicPr>
          <p:cNvPr id="6" name="Imagen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5754" y="2725205"/>
            <a:ext cx="2511425" cy="1852930"/>
          </a:xfrm>
          <a:prstGeom prst="rect">
            <a:avLst/>
          </a:prstGeom>
          <a:noFill/>
          <a:ln>
            <a:noFill/>
          </a:ln>
        </p:spPr>
      </p:pic>
      <p:pic>
        <p:nvPicPr>
          <p:cNvPr id="7" name="Imagen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8474" y="2731555"/>
            <a:ext cx="2517140" cy="1840230"/>
          </a:xfrm>
          <a:prstGeom prst="rect">
            <a:avLst/>
          </a:prstGeom>
          <a:noFill/>
          <a:ln>
            <a:noFill/>
          </a:ln>
        </p:spPr>
      </p:pic>
    </p:spTree>
    <p:extLst>
      <p:ext uri="{BB962C8B-B14F-4D97-AF65-F5344CB8AC3E}">
        <p14:creationId xmlns:p14="http://schemas.microsoft.com/office/powerpoint/2010/main" val="40841124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6401" y="4612088"/>
            <a:ext cx="6096000" cy="2364558"/>
          </a:xfrm>
          <a:prstGeom prst="rect">
            <a:avLst/>
          </a:prstGeom>
        </p:spPr>
        <p:txBody>
          <a:bodyPr>
            <a:spAutoFit/>
          </a:bodyPr>
          <a:lstStyle/>
          <a:p>
            <a:pPr algn="just">
              <a:lnSpc>
                <a:spcPct val="107000"/>
              </a:lnSpc>
              <a:spcAft>
                <a:spcPts val="0"/>
              </a:spcAft>
              <a:tabLst>
                <a:tab pos="942975" algn="l"/>
              </a:tabLst>
            </a:pPr>
            <a:r>
              <a:rPr lang="en-US" sz="1400" b="1" dirty="0">
                <a:latin typeface="Arial" panose="020B0604020202020204" pitchFamily="34" charset="0"/>
                <a:ea typeface="Calibri" panose="020F0502020204030204" pitchFamily="34" charset="0"/>
                <a:cs typeface="Arial" panose="020B0604020202020204" pitchFamily="34" charset="0"/>
              </a:rPr>
              <a:t>Ampliación de redes de agua potable y alcantarillado en zona urbana y rural del canton Vinces.</a:t>
            </a:r>
            <a:r>
              <a:rPr lang="es-EC" sz="1400" dirty="0">
                <a:latin typeface="Century Gothic" panose="020B0502020202020204" pitchFamily="34" charset="0"/>
                <a:ea typeface="Calibri" panose="020F0502020204030204" pitchFamily="34" charset="0"/>
                <a:cs typeface="Times New Roman" panose="02020603050405020304" pitchFamily="18" charset="0"/>
              </a:rPr>
              <a:t> </a:t>
            </a:r>
            <a:r>
              <a:rPr lang="es-EC" sz="1400" b="1" dirty="0">
                <a:latin typeface="Arial" panose="020B0604020202020204" pitchFamily="34" charset="0"/>
                <a:ea typeface="Calibri" panose="020F0502020204030204" pitchFamily="34" charset="0"/>
                <a:cs typeface="Arial" panose="020B0604020202020204" pitchFamily="34" charset="0"/>
              </a:rPr>
              <a:t>Proyecto: ampliación de redes en varios sectores dentro del casco urbano del cantón Vinces incluye: sistema de aguas servida y sistema de aguas lluvias. Por un monto de </a:t>
            </a:r>
            <a:r>
              <a:rPr lang="es-EC" sz="1200" b="1" dirty="0">
                <a:latin typeface="Arial" panose="020B0604020202020204" pitchFamily="34" charset="0"/>
                <a:ea typeface="Calibri" panose="020F0502020204030204" pitchFamily="34" charset="0"/>
                <a:cs typeface="Arial" panose="020B0604020202020204" pitchFamily="34" charset="0"/>
              </a:rPr>
              <a:t>$348.935,99.</a:t>
            </a:r>
          </a:p>
          <a:p>
            <a:pPr algn="just">
              <a:lnSpc>
                <a:spcPct val="107000"/>
              </a:lnSpc>
              <a:spcAft>
                <a:spcPts val="0"/>
              </a:spcAft>
              <a:tabLst>
                <a:tab pos="942975" algn="l"/>
              </a:tabLst>
            </a:pPr>
            <a:r>
              <a:rPr lang="es-EC" sz="1400" b="1" dirty="0">
                <a:latin typeface="Arial" panose="020B0604020202020204" pitchFamily="34" charset="0"/>
                <a:ea typeface="Calibri" panose="020F0502020204030204" pitchFamily="34" charset="0"/>
                <a:cs typeface="Arial" panose="020B0604020202020204" pitchFamily="34" charset="0"/>
              </a:rPr>
              <a:t> </a:t>
            </a:r>
            <a:r>
              <a:rPr lang="es-EC" sz="1400" b="1" dirty="0">
                <a:latin typeface="Century Gothic" panose="020B0502020202020204" pitchFamily="34" charset="0"/>
                <a:ea typeface="Calibri" panose="020F0502020204030204" pitchFamily="34" charset="0"/>
                <a:cs typeface="Times New Roman" panose="02020603050405020304" pitchFamily="18" charset="0"/>
              </a:rPr>
              <a:t>Contratación que fue realizada, pero por falta de recursos no ha sido pagada.</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942975" algn="l"/>
              </a:tabLst>
            </a:pPr>
            <a:r>
              <a:rPr lang="es-EC" sz="1400" b="1" dirty="0">
                <a:latin typeface="Century Gothic" panose="020B0502020202020204" pitchFamily="34" charset="0"/>
                <a:ea typeface="Calibri" panose="020F0502020204030204" pitchFamily="34" charset="0"/>
                <a:cs typeface="Times New Roman" panose="02020603050405020304" pitchFamily="18" charset="0"/>
              </a:rPr>
              <a:t> </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tabLst>
                <a:tab pos="942975" algn="l"/>
              </a:tabLst>
            </a:pPr>
            <a:endParaRPr lang="es-EC" sz="1400" b="1"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tabLst>
                <a:tab pos="942975" algn="l"/>
              </a:tabLst>
            </a:pPr>
            <a:r>
              <a:rPr lang="en-US" sz="1400" b="1" dirty="0">
                <a:latin typeface="Arial" panose="020B0604020202020204" pitchFamily="34" charset="0"/>
                <a:ea typeface="Calibri" panose="020F0502020204030204" pitchFamily="34" charset="0"/>
                <a:cs typeface="Arial" panose="020B0604020202020204" pitchFamily="34" charset="0"/>
              </a:rPr>
              <a:t> </a:t>
            </a:r>
            <a:endParaRPr lang="es-EC" sz="14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p:cNvPicPr/>
          <p:nvPr/>
        </p:nvPicPr>
        <p:blipFill>
          <a:blip r:embed="rId2" cstate="print">
            <a:extLst>
              <a:ext uri="{28A0092B-C50C-407E-A947-70E740481C1C}">
                <a14:useLocalDpi xmlns:a14="http://schemas.microsoft.com/office/drawing/2010/main" val="0"/>
              </a:ext>
            </a:extLst>
          </a:blip>
          <a:srcRect/>
          <a:stretch>
            <a:fillRect/>
          </a:stretch>
        </p:blipFill>
        <p:spPr>
          <a:xfrm>
            <a:off x="2298701" y="582097"/>
            <a:ext cx="2530876" cy="1781175"/>
          </a:xfrm>
          <a:prstGeom prst="rect">
            <a:avLst/>
          </a:prstGeom>
          <a:noFill/>
          <a:ln>
            <a:noFill/>
          </a:ln>
        </p:spPr>
      </p:pic>
      <p:pic>
        <p:nvPicPr>
          <p:cNvPr id="4" name="Imagen 3"/>
          <p:cNvPicPr/>
          <p:nvPr/>
        </p:nvPicPr>
        <p:blipFill>
          <a:blip r:embed="rId3" cstate="print">
            <a:extLst>
              <a:ext uri="{28A0092B-C50C-407E-A947-70E740481C1C}">
                <a14:useLocalDpi xmlns:a14="http://schemas.microsoft.com/office/drawing/2010/main" val="0"/>
              </a:ext>
            </a:extLst>
          </a:blip>
          <a:srcRect/>
          <a:stretch>
            <a:fillRect/>
          </a:stretch>
        </p:blipFill>
        <p:spPr>
          <a:xfrm>
            <a:off x="5473521" y="582098"/>
            <a:ext cx="2908881" cy="1781175"/>
          </a:xfrm>
          <a:prstGeom prst="rect">
            <a:avLst/>
          </a:prstGeom>
          <a:noFill/>
          <a:ln>
            <a:noFill/>
          </a:ln>
        </p:spPr>
      </p:pic>
      <p:pic>
        <p:nvPicPr>
          <p:cNvPr id="5" name="Imagen 4"/>
          <p:cNvPicPr/>
          <p:nvPr/>
        </p:nvPicPr>
        <p:blipFill>
          <a:blip r:embed="rId4">
            <a:extLst>
              <a:ext uri="{28A0092B-C50C-407E-A947-70E740481C1C}">
                <a14:useLocalDpi xmlns:a14="http://schemas.microsoft.com/office/drawing/2010/main" val="0"/>
              </a:ext>
            </a:extLst>
          </a:blip>
          <a:srcRect/>
          <a:stretch>
            <a:fillRect/>
          </a:stretch>
        </p:blipFill>
        <p:spPr>
          <a:xfrm>
            <a:off x="2298701" y="2561533"/>
            <a:ext cx="2530876" cy="1828800"/>
          </a:xfrm>
          <a:prstGeom prst="rect">
            <a:avLst/>
          </a:prstGeom>
          <a:noFill/>
          <a:ln>
            <a:noFill/>
          </a:ln>
        </p:spPr>
      </p:pic>
      <p:pic>
        <p:nvPicPr>
          <p:cNvPr id="6" name="Imagen 5"/>
          <p:cNvPicPr/>
          <p:nvPr/>
        </p:nvPicPr>
        <p:blipFill>
          <a:blip r:embed="rId5" cstate="print">
            <a:extLst>
              <a:ext uri="{28A0092B-C50C-407E-A947-70E740481C1C}">
                <a14:useLocalDpi xmlns:a14="http://schemas.microsoft.com/office/drawing/2010/main" val="0"/>
              </a:ext>
            </a:extLst>
          </a:blip>
          <a:srcRect r="22387"/>
          <a:stretch>
            <a:fillRect/>
          </a:stretch>
        </p:blipFill>
        <p:spPr>
          <a:xfrm>
            <a:off x="5473520" y="2585028"/>
            <a:ext cx="2908881" cy="1805305"/>
          </a:xfrm>
          <a:prstGeom prst="rect">
            <a:avLst/>
          </a:prstGeom>
          <a:noFill/>
          <a:ln>
            <a:noFill/>
          </a:ln>
        </p:spPr>
      </p:pic>
    </p:spTree>
    <p:extLst>
      <p:ext uri="{BB962C8B-B14F-4D97-AF65-F5344CB8AC3E}">
        <p14:creationId xmlns:p14="http://schemas.microsoft.com/office/powerpoint/2010/main" val="21114363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GOBIERNO AUTÓNOMO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DESCENTRALIZADO MUNICIPAL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DEL CANTÓN VINCES    </a:t>
            </a:r>
          </a:p>
        </p:txBody>
      </p:sp>
      <p:sp>
        <p:nvSpPr>
          <p:cNvPr id="26" name="CuadroTexto 25"/>
          <p:cNvSpPr txBox="1"/>
          <p:nvPr/>
        </p:nvSpPr>
        <p:spPr>
          <a:xfrm>
            <a:off x="4520519" y="2969810"/>
            <a:ext cx="5095798" cy="2554545"/>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DIRECCIÓN DE PLANIFICACION</a:t>
            </a:r>
            <a:r>
              <a:rPr kumimoji="0" lang="es-EC" sz="4000" b="0" i="0" u="none" strike="noStrike" kern="1200" cap="none" spc="0" normalizeH="0" noProof="0" dirty="0">
                <a:ln>
                  <a:noFill/>
                </a:ln>
                <a:solidFill>
                  <a:srgbClr val="0B5029"/>
                </a:solidFill>
                <a:effectLst/>
                <a:uLnTx/>
                <a:uFillTx/>
                <a:latin typeface="Arial Black" panose="020B0A04020102020204" pitchFamily="34" charset="0"/>
                <a:ea typeface="+mn-ea"/>
                <a:cs typeface="+mn-cs"/>
              </a:rPr>
              <a:t> INSTITUCIONAL Y TERRITORIAL</a:t>
            </a:r>
            <a:endPar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3903267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29814" y="169593"/>
            <a:ext cx="6096000" cy="1348831"/>
          </a:xfrm>
          <a:prstGeom prst="rect">
            <a:avLst/>
          </a:prstGeom>
        </p:spPr>
        <p:txBody>
          <a:bodyPr>
            <a:spAutoFit/>
          </a:bodyPr>
          <a:lstStyle/>
          <a:p>
            <a:pPr>
              <a:lnSpc>
                <a:spcPct val="115000"/>
              </a:lnSpc>
              <a:spcAft>
                <a:spcPts val="0"/>
              </a:spcAft>
            </a:pPr>
            <a:r>
              <a:rPr lang="es-ES" sz="1100" b="1" u="sng" dirty="0">
                <a:solidFill>
                  <a:srgbClr val="00000A"/>
                </a:solidFill>
                <a:latin typeface="Arial" panose="020B0604020202020204" pitchFamily="34" charset="0"/>
                <a:ea typeface="Droid Sans Fallback"/>
                <a:cs typeface="Times New Roman" panose="02020603050405020304" pitchFamily="18" charset="0"/>
              </a:rPr>
              <a:t>OBJETIVO GENERAL</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 </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Evaluar el nivel de riesgo a inundación en las zonas y las afectaciones existentes en los muros de contención que atraviesan las comunidades descritas, pertenecientes a la Parroquia Antonio Sotomayor del cantón Vinces.</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 </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p:cNvSpPr/>
          <p:nvPr/>
        </p:nvSpPr>
        <p:spPr>
          <a:xfrm>
            <a:off x="2454579" y="1343835"/>
            <a:ext cx="6096000" cy="1348831"/>
          </a:xfrm>
          <a:prstGeom prst="rect">
            <a:avLst/>
          </a:prstGeom>
        </p:spPr>
        <p:txBody>
          <a:bodyPr>
            <a:spAutoFit/>
          </a:bodyPr>
          <a:lstStyle/>
          <a:p>
            <a:pPr algn="just">
              <a:lnSpc>
                <a:spcPct val="115000"/>
              </a:lnSpc>
              <a:spcAft>
                <a:spcPts val="0"/>
              </a:spcAft>
            </a:pPr>
            <a:r>
              <a:rPr lang="es-ES" sz="1100" b="1" u="sng" dirty="0">
                <a:solidFill>
                  <a:srgbClr val="00000A"/>
                </a:solidFill>
                <a:latin typeface="Arial" panose="020B0604020202020204" pitchFamily="34" charset="0"/>
                <a:ea typeface="Droid Sans Fallback"/>
                <a:cs typeface="Times New Roman" panose="02020603050405020304" pitchFamily="18" charset="0"/>
              </a:rPr>
              <a:t>OBJETIVOS ESPECIFICOS</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rPr>
              <a:t>Evaluar las afectaciones que presentan los muros y los riesgos a los que se encuentran expuestas los habitantes que habitan en estos sectores, verificando la afectación y remitiendo el informe técnico pertinente, con conclusiones y recomendaciones a las instituciones responsables para que articulen acciones en base a sus respectivas competencias</a:t>
            </a:r>
            <a:endParaRPr lang="es-EC" dirty="0"/>
          </a:p>
        </p:txBody>
      </p:sp>
      <p:graphicFrame>
        <p:nvGraphicFramePr>
          <p:cNvPr id="4" name="Tabla 3"/>
          <p:cNvGraphicFramePr>
            <a:graphicFrameLocks noGrp="1"/>
          </p:cNvGraphicFramePr>
          <p:nvPr/>
        </p:nvGraphicFramePr>
        <p:xfrm>
          <a:off x="2569793" y="2849790"/>
          <a:ext cx="5559425" cy="1125032"/>
        </p:xfrm>
        <a:graphic>
          <a:graphicData uri="http://schemas.openxmlformats.org/drawingml/2006/table">
            <a:tbl>
              <a:tblPr firstRow="1" firstCol="1" bandRow="1"/>
              <a:tblGrid>
                <a:gridCol w="1868805">
                  <a:extLst>
                    <a:ext uri="{9D8B030D-6E8A-4147-A177-3AD203B41FA5}">
                      <a16:colId xmlns:a16="http://schemas.microsoft.com/office/drawing/2014/main" val="2955203471"/>
                    </a:ext>
                  </a:extLst>
                </a:gridCol>
                <a:gridCol w="3690620">
                  <a:extLst>
                    <a:ext uri="{9D8B030D-6E8A-4147-A177-3AD203B41FA5}">
                      <a16:colId xmlns:a16="http://schemas.microsoft.com/office/drawing/2014/main" val="1695109088"/>
                    </a:ext>
                  </a:extLst>
                </a:gridCol>
              </a:tblGrid>
              <a:tr h="0">
                <a:tc>
                  <a:txBody>
                    <a:bodyPr/>
                    <a:lstStyle/>
                    <a:p>
                      <a:pPr algn="just">
                        <a:lnSpc>
                          <a:spcPct val="107000"/>
                        </a:lnSpc>
                        <a:spcAft>
                          <a:spcPts val="0"/>
                        </a:spcAft>
                      </a:pPr>
                      <a:r>
                        <a:rPr lang="es-ES" sz="1100" b="1" dirty="0">
                          <a:solidFill>
                            <a:srgbClr val="00000A"/>
                          </a:solidFill>
                          <a:effectLst/>
                          <a:latin typeface="Arial" panose="020B0604020202020204" pitchFamily="34" charset="0"/>
                          <a:ea typeface="Droid Sans Fallback"/>
                          <a:cs typeface="Times New Roman" panose="02020603050405020304" pitchFamily="18" charset="0"/>
                        </a:rPr>
                        <a:t>PROVINCIA</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just">
                        <a:lnSpc>
                          <a:spcPct val="107000"/>
                        </a:lnSpc>
                        <a:spcAft>
                          <a:spcPts val="0"/>
                        </a:spcAft>
                      </a:pPr>
                      <a:r>
                        <a:rPr lang="es-ES" sz="1200">
                          <a:solidFill>
                            <a:srgbClr val="00000A"/>
                          </a:solidFill>
                          <a:effectLst/>
                          <a:latin typeface="Arial" panose="020B0604020202020204" pitchFamily="34" charset="0"/>
                          <a:ea typeface="Droid Sans Fallback"/>
                          <a:cs typeface="Times New Roman" panose="02020603050405020304" pitchFamily="18" charset="0"/>
                        </a:rPr>
                        <a:t>LOS RIOS</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279014912"/>
                  </a:ext>
                </a:extLst>
              </a:tr>
              <a:tr h="0">
                <a:tc>
                  <a:txBody>
                    <a:bodyPr/>
                    <a:lstStyle/>
                    <a:p>
                      <a:pPr algn="just">
                        <a:lnSpc>
                          <a:spcPct val="107000"/>
                        </a:lnSpc>
                        <a:spcAft>
                          <a:spcPts val="0"/>
                        </a:spcAft>
                      </a:pPr>
                      <a:r>
                        <a:rPr lang="es-ES" sz="1100" b="1">
                          <a:solidFill>
                            <a:srgbClr val="00000A"/>
                          </a:solidFill>
                          <a:effectLst/>
                          <a:latin typeface="Arial" panose="020B0604020202020204" pitchFamily="34" charset="0"/>
                          <a:ea typeface="Droid Sans Fallback"/>
                          <a:cs typeface="Times New Roman" panose="02020603050405020304" pitchFamily="18" charset="0"/>
                        </a:rPr>
                        <a:t>CANTON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just">
                        <a:lnSpc>
                          <a:spcPct val="107000"/>
                        </a:lnSpc>
                        <a:spcAft>
                          <a:spcPts val="0"/>
                        </a:spcAft>
                      </a:pPr>
                      <a:r>
                        <a:rPr lang="es-ES" sz="1200">
                          <a:solidFill>
                            <a:srgbClr val="00000A"/>
                          </a:solidFill>
                          <a:effectLst/>
                          <a:latin typeface="Arial" panose="020B0604020202020204" pitchFamily="34" charset="0"/>
                          <a:ea typeface="Droid Sans Fallback"/>
                          <a:cs typeface="Times New Roman" panose="02020603050405020304" pitchFamily="18" charset="0"/>
                        </a:rPr>
                        <a:t>VINCES</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739408458"/>
                  </a:ext>
                </a:extLst>
              </a:tr>
              <a:tr h="0">
                <a:tc>
                  <a:txBody>
                    <a:bodyPr/>
                    <a:lstStyle/>
                    <a:p>
                      <a:pPr algn="just">
                        <a:lnSpc>
                          <a:spcPct val="107000"/>
                        </a:lnSpc>
                        <a:spcAft>
                          <a:spcPts val="0"/>
                        </a:spcAft>
                      </a:pPr>
                      <a:r>
                        <a:rPr lang="es-ES" sz="1100" b="1">
                          <a:solidFill>
                            <a:srgbClr val="00000A"/>
                          </a:solidFill>
                          <a:effectLst/>
                          <a:latin typeface="Arial" panose="020B0604020202020204" pitchFamily="34" charset="0"/>
                          <a:ea typeface="Droid Sans Fallback"/>
                          <a:cs typeface="Times New Roman" panose="02020603050405020304" pitchFamily="18" charset="0"/>
                        </a:rPr>
                        <a:t>PARROQUIA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just">
                        <a:lnSpc>
                          <a:spcPct val="107000"/>
                        </a:lnSpc>
                        <a:spcAft>
                          <a:spcPts val="0"/>
                        </a:spcAft>
                      </a:pPr>
                      <a:r>
                        <a:rPr lang="es-ES" sz="1200">
                          <a:solidFill>
                            <a:srgbClr val="00000A"/>
                          </a:solidFill>
                          <a:effectLst/>
                          <a:latin typeface="Arial" panose="020B0604020202020204" pitchFamily="34" charset="0"/>
                          <a:ea typeface="Droid Sans Fallback"/>
                          <a:cs typeface="Times New Roman" panose="02020603050405020304" pitchFamily="18" charset="0"/>
                        </a:rPr>
                        <a:t>ANTONIO SOTOMAYOR</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412496600"/>
                  </a:ext>
                </a:extLst>
              </a:tr>
              <a:tr h="0">
                <a:tc>
                  <a:txBody>
                    <a:bodyPr/>
                    <a:lstStyle/>
                    <a:p>
                      <a:pPr algn="just">
                        <a:lnSpc>
                          <a:spcPct val="107000"/>
                        </a:lnSpc>
                        <a:spcAft>
                          <a:spcPts val="0"/>
                        </a:spcAft>
                      </a:pPr>
                      <a:r>
                        <a:rPr lang="es-ES" sz="1100" b="1">
                          <a:solidFill>
                            <a:srgbClr val="00000A"/>
                          </a:solidFill>
                          <a:effectLst/>
                          <a:latin typeface="Arial" panose="020B0604020202020204" pitchFamily="34" charset="0"/>
                          <a:ea typeface="Droid Sans Fallback"/>
                          <a:cs typeface="Times New Roman" panose="02020603050405020304" pitchFamily="18" charset="0"/>
                        </a:rPr>
                        <a:t>SECTORES</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just">
                        <a:lnSpc>
                          <a:spcPct val="107000"/>
                        </a:lnSpc>
                        <a:spcAft>
                          <a:spcPts val="0"/>
                        </a:spcAft>
                      </a:pPr>
                      <a:r>
                        <a:rPr lang="es-ES" sz="1200">
                          <a:solidFill>
                            <a:srgbClr val="00000A"/>
                          </a:solidFill>
                          <a:effectLst/>
                          <a:latin typeface="Arial" panose="020B0604020202020204" pitchFamily="34" charset="0"/>
                          <a:ea typeface="Droid Sans Fallback"/>
                          <a:cs typeface="Times New Roman" panose="02020603050405020304" pitchFamily="18" charset="0"/>
                        </a:rPr>
                        <a:t>SOBERANA – SAN JOSE --  LA OLA – MASTRANTAL -- 15 DE AGOSTO - CALIFORNIA</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790664219"/>
                  </a:ext>
                </a:extLst>
              </a:tr>
              <a:tr h="0">
                <a:tc>
                  <a:txBody>
                    <a:bodyPr/>
                    <a:lstStyle/>
                    <a:p>
                      <a:pPr algn="just">
                        <a:lnSpc>
                          <a:spcPct val="107000"/>
                        </a:lnSpc>
                        <a:spcAft>
                          <a:spcPts val="0"/>
                        </a:spcAft>
                      </a:pPr>
                      <a:r>
                        <a:rPr lang="es-ES" sz="1100" b="1">
                          <a:solidFill>
                            <a:srgbClr val="00000A"/>
                          </a:solidFill>
                          <a:effectLst/>
                          <a:latin typeface="Arial" panose="020B0604020202020204" pitchFamily="34" charset="0"/>
                          <a:ea typeface="Droid Sans Fallback"/>
                          <a:cs typeface="Times New Roman" panose="02020603050405020304" pitchFamily="18" charset="0"/>
                        </a:rPr>
                        <a:t>FECHA DE INSPECCION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D9F1"/>
                    </a:solidFill>
                  </a:tcPr>
                </a:tc>
                <a:tc>
                  <a:txBody>
                    <a:bodyPr/>
                    <a:lstStyle/>
                    <a:p>
                      <a:pPr algn="just">
                        <a:lnSpc>
                          <a:spcPct val="107000"/>
                        </a:lnSpc>
                        <a:spcAft>
                          <a:spcPts val="0"/>
                        </a:spcAft>
                      </a:pPr>
                      <a:r>
                        <a:rPr lang="es-ES" sz="1200" dirty="0">
                          <a:solidFill>
                            <a:srgbClr val="00000A"/>
                          </a:solidFill>
                          <a:effectLst/>
                          <a:latin typeface="Arial" panose="020B0604020202020204" pitchFamily="34" charset="0"/>
                          <a:ea typeface="Droid Sans Fallback"/>
                          <a:cs typeface="Times New Roman" panose="02020603050405020304" pitchFamily="18" charset="0"/>
                        </a:rPr>
                        <a:t>MARZO 06 DEL 2023</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437798584"/>
                  </a:ext>
                </a:extLst>
              </a:tr>
            </a:tbl>
          </a:graphicData>
        </a:graphic>
      </p:graphicFrame>
      <p:pic>
        <p:nvPicPr>
          <p:cNvPr id="5" name="Imagen 4" descr="C:\Users\Gestión de Riesgos\Desktop\FOTOS MUROS DE CONTENCION\1564083602385.jpg"/>
          <p:cNvPicPr/>
          <p:nvPr/>
        </p:nvPicPr>
        <p:blipFill>
          <a:blip r:embed="rId2">
            <a:extLst>
              <a:ext uri="{28A0092B-C50C-407E-A947-70E740481C1C}">
                <a14:useLocalDpi xmlns:a14="http://schemas.microsoft.com/office/drawing/2010/main" val="0"/>
              </a:ext>
            </a:extLst>
          </a:blip>
          <a:srcRect/>
          <a:stretch>
            <a:fillRect/>
          </a:stretch>
        </p:blipFill>
        <p:spPr bwMode="auto">
          <a:xfrm>
            <a:off x="2569793" y="4181156"/>
            <a:ext cx="3072765" cy="2305050"/>
          </a:xfrm>
          <a:prstGeom prst="rect">
            <a:avLst/>
          </a:prstGeom>
          <a:noFill/>
          <a:ln>
            <a:noFill/>
          </a:ln>
        </p:spPr>
      </p:pic>
      <p:pic>
        <p:nvPicPr>
          <p:cNvPr id="6" name="Imagen 5"/>
          <p:cNvPicPr/>
          <p:nvPr/>
        </p:nvPicPr>
        <p:blipFill rotWithShape="1">
          <a:blip r:embed="rId3" cstate="print">
            <a:extLst>
              <a:ext uri="{28A0092B-C50C-407E-A947-70E740481C1C}">
                <a14:useLocalDpi xmlns:a14="http://schemas.microsoft.com/office/drawing/2010/main" val="0"/>
              </a:ext>
            </a:extLst>
          </a:blip>
          <a:srcRect b="22215"/>
          <a:stretch/>
        </p:blipFill>
        <p:spPr bwMode="auto">
          <a:xfrm>
            <a:off x="5963388" y="4181157"/>
            <a:ext cx="2428875" cy="23050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981145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p:nvPr/>
        </p:nvPicPr>
        <p:blipFill rotWithShape="1">
          <a:blip r:embed="rId2" cstate="print">
            <a:extLst>
              <a:ext uri="{28A0092B-C50C-407E-A947-70E740481C1C}">
                <a14:useLocalDpi xmlns:a14="http://schemas.microsoft.com/office/drawing/2010/main" val="0"/>
              </a:ext>
            </a:extLst>
          </a:blip>
          <a:srcRect b="23670"/>
          <a:stretch/>
        </p:blipFill>
        <p:spPr bwMode="auto">
          <a:xfrm>
            <a:off x="1719495" y="1436396"/>
            <a:ext cx="2751455" cy="2800350"/>
          </a:xfrm>
          <a:prstGeom prst="rect">
            <a:avLst/>
          </a:prstGeom>
          <a:noFill/>
          <a:ln>
            <a:noFill/>
          </a:ln>
          <a:extLst>
            <a:ext uri="{53640926-AAD7-44D8-BBD7-CCE9431645EC}">
              <a14:shadowObscured xmlns:a14="http://schemas.microsoft.com/office/drawing/2010/main"/>
            </a:ext>
          </a:extLst>
        </p:spPr>
      </p:pic>
      <p:pic>
        <p:nvPicPr>
          <p:cNvPr id="3" name="Imagen 2"/>
          <p:cNvPicPr/>
          <p:nvPr/>
        </p:nvPicPr>
        <p:blipFill rotWithShape="1">
          <a:blip r:embed="rId3" cstate="print">
            <a:extLst>
              <a:ext uri="{28A0092B-C50C-407E-A947-70E740481C1C}">
                <a14:useLocalDpi xmlns:a14="http://schemas.microsoft.com/office/drawing/2010/main" val="0"/>
              </a:ext>
            </a:extLst>
          </a:blip>
          <a:srcRect b="23803"/>
          <a:stretch/>
        </p:blipFill>
        <p:spPr bwMode="auto">
          <a:xfrm>
            <a:off x="5404302" y="1529768"/>
            <a:ext cx="2774315" cy="28194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93430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71482" y="4384742"/>
            <a:ext cx="6096000" cy="1865126"/>
          </a:xfrm>
          <a:prstGeom prst="rect">
            <a:avLst/>
          </a:prstGeom>
        </p:spPr>
        <p:txBody>
          <a:bodyPr>
            <a:spAutoFit/>
          </a:bodyPr>
          <a:lstStyle/>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Recinto San José:</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Coordenadas de sitios afectados:</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634006 – 9815882</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 </a:t>
            </a:r>
            <a:endParaRPr lang="es-EC" sz="1200" b="1" dirty="0">
              <a:latin typeface="Arial" panose="020B0604020202020204" pitchFamily="34" charset="0"/>
              <a:ea typeface="Calibri" panose="020F0502020204030204" pitchFamily="34" charset="0"/>
              <a:cs typeface="Arial" panose="020B0604020202020204" pitchFamily="34" charset="0"/>
            </a:endParaRPr>
          </a:p>
          <a:p>
            <a:r>
              <a:rPr lang="es-ES" sz="1200" b="1" dirty="0">
                <a:solidFill>
                  <a:srgbClr val="00000A"/>
                </a:solidFill>
                <a:latin typeface="Arial" panose="020B0604020202020204" pitchFamily="34" charset="0"/>
                <a:ea typeface="Droid Sans Fallback"/>
                <a:cs typeface="Arial" panose="020B0604020202020204" pitchFamily="34" charset="0"/>
              </a:rPr>
              <a:t>Zona de cota baja e irregular donde existen aproximadamente 68 viviendas y la EEB Carmen Ramírez, asentadas a 12 metros de distancia del paso del rio Vinces en su margen derecho, el muro de contención de piedra escollera, se ha visto afectado por el socavamiento continuo de la ribera en una longitud aproximada de 250 metros lineales</a:t>
            </a:r>
            <a:endParaRPr lang="es-EC" sz="1200" b="1" dirty="0">
              <a:latin typeface="Arial" panose="020B0604020202020204" pitchFamily="34" charset="0"/>
              <a:cs typeface="Arial" panose="020B0604020202020204" pitchFamily="34" charset="0"/>
            </a:endParaRPr>
          </a:p>
        </p:txBody>
      </p:sp>
      <p:pic>
        <p:nvPicPr>
          <p:cNvPr id="3" name="Imagen 2"/>
          <p:cNvPicPr/>
          <p:nvPr/>
        </p:nvPicPr>
        <p:blipFill rotWithShape="1">
          <a:blip r:embed="rId2" cstate="print">
            <a:extLst>
              <a:ext uri="{28A0092B-C50C-407E-A947-70E740481C1C}">
                <a14:useLocalDpi xmlns:a14="http://schemas.microsoft.com/office/drawing/2010/main" val="0"/>
              </a:ext>
            </a:extLst>
          </a:blip>
          <a:srcRect b="9276"/>
          <a:stretch/>
        </p:blipFill>
        <p:spPr bwMode="auto">
          <a:xfrm>
            <a:off x="2678807" y="317702"/>
            <a:ext cx="4829576" cy="36195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8932009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10119" y="3857621"/>
            <a:ext cx="6096000" cy="2622706"/>
          </a:xfrm>
          <a:prstGeom prst="rect">
            <a:avLst/>
          </a:prstGeom>
        </p:spPr>
        <p:txBody>
          <a:bodyPr>
            <a:spAutoFit/>
          </a:bodyPr>
          <a:lstStyle/>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Recinto California:</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Coordenadas de sitios afectados:</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635017 – 9814218</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635274 – 9813919</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 </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Zona de cota baja e irregular, el muro de contención de aproximadamente 2 metros de altura, se encuentra afectado en dos tramos sobre el margen izquierdo del rio Junquillo (Fotos adjuntas), especialmente en el tramo donde se forma un meandro, se ha visto afectado por el socavamiento continuo de la ribera en una longitud aproximada de 200 metros lineales, con riesgo de afectación del carretero de segundo orden que sirve de movilización de vehículos hasta los sectores rancho Grandes, San Gregorio y otros.</a:t>
            </a:r>
            <a:endParaRPr lang="es-EC" sz="12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descr="C:\Users\Gestión de Riesgos\Desktop\FOTOS MUROS DE CONTENCION\1565986814683.jpg"/>
          <p:cNvPicPr/>
          <p:nvPr/>
        </p:nvPicPr>
        <p:blipFill>
          <a:blip r:embed="rId2">
            <a:extLst>
              <a:ext uri="{28A0092B-C50C-407E-A947-70E740481C1C}">
                <a14:useLocalDpi xmlns:a14="http://schemas.microsoft.com/office/drawing/2010/main" val="0"/>
              </a:ext>
            </a:extLst>
          </a:blip>
          <a:srcRect/>
          <a:stretch>
            <a:fillRect/>
          </a:stretch>
        </p:blipFill>
        <p:spPr bwMode="auto">
          <a:xfrm>
            <a:off x="2610119" y="621867"/>
            <a:ext cx="4640687" cy="2906944"/>
          </a:xfrm>
          <a:prstGeom prst="rect">
            <a:avLst/>
          </a:prstGeom>
          <a:noFill/>
          <a:ln>
            <a:noFill/>
          </a:ln>
        </p:spPr>
      </p:pic>
    </p:spTree>
    <p:extLst>
      <p:ext uri="{BB962C8B-B14F-4D97-AF65-F5344CB8AC3E}">
        <p14:creationId xmlns:p14="http://schemas.microsoft.com/office/powerpoint/2010/main" val="22476915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30569" y="4315563"/>
            <a:ext cx="6096000" cy="2410340"/>
          </a:xfrm>
          <a:prstGeom prst="rect">
            <a:avLst/>
          </a:prstGeom>
        </p:spPr>
        <p:txBody>
          <a:bodyPr>
            <a:spAutoFit/>
          </a:bodyPr>
          <a:lstStyle/>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Recinto La Ola:</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Coordenadas de sitios afectados:</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633809 – 9817914</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633802 – 9817952</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 </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Zona de cota baja e irregular, el muro de contención de aproximadamente 2 metros de altura, (Fotos adjuntas), se ha visto afectado por el socavamiento continuo de la ribera en una longitud aproximada de 180 metros lineales. Cabe indicar también que una vivienda de propiedad de la Familia Suarez Martínez, integrada por 5 personas entre ellas 3 adultos y 2 menores, se encuentra en riesgo de colapso.</a:t>
            </a:r>
            <a:endParaRPr lang="es-EC" sz="12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descr="C:\Users\Gestión de Riesgos\Desktop\FOTOS MUROS DE CONTENCION\1566324246439.jpg"/>
          <p:cNvPicPr/>
          <p:nvPr/>
        </p:nvPicPr>
        <p:blipFill>
          <a:blip r:embed="rId2">
            <a:extLst>
              <a:ext uri="{28A0092B-C50C-407E-A947-70E740481C1C}">
                <a14:useLocalDpi xmlns:a14="http://schemas.microsoft.com/office/drawing/2010/main" val="0"/>
              </a:ext>
            </a:extLst>
          </a:blip>
          <a:srcRect/>
          <a:stretch>
            <a:fillRect/>
          </a:stretch>
        </p:blipFill>
        <p:spPr bwMode="auto">
          <a:xfrm>
            <a:off x="1890869" y="868453"/>
            <a:ext cx="3187700" cy="2840662"/>
          </a:xfrm>
          <a:prstGeom prst="rect">
            <a:avLst/>
          </a:prstGeom>
          <a:noFill/>
          <a:ln>
            <a:noFill/>
          </a:ln>
        </p:spPr>
      </p:pic>
      <p:pic>
        <p:nvPicPr>
          <p:cNvPr id="4" name="Imagen 3" descr="C:\Users\Gestión de Riesgos\Desktop\FOTOS MUROS DE CONTENCION\1566318840869.jpg"/>
          <p:cNvPicPr/>
          <p:nvPr/>
        </p:nvPicPr>
        <p:blipFill>
          <a:blip r:embed="rId3">
            <a:extLst>
              <a:ext uri="{28A0092B-C50C-407E-A947-70E740481C1C}">
                <a14:useLocalDpi xmlns:a14="http://schemas.microsoft.com/office/drawing/2010/main" val="0"/>
              </a:ext>
            </a:extLst>
          </a:blip>
          <a:srcRect/>
          <a:stretch>
            <a:fillRect/>
          </a:stretch>
        </p:blipFill>
        <p:spPr bwMode="auto">
          <a:xfrm>
            <a:off x="5686291" y="944653"/>
            <a:ext cx="3086100" cy="2764462"/>
          </a:xfrm>
          <a:prstGeom prst="rect">
            <a:avLst/>
          </a:prstGeom>
          <a:noFill/>
          <a:ln>
            <a:noFill/>
          </a:ln>
        </p:spPr>
      </p:pic>
    </p:spTree>
    <p:extLst>
      <p:ext uri="{BB962C8B-B14F-4D97-AF65-F5344CB8AC3E}">
        <p14:creationId xmlns:p14="http://schemas.microsoft.com/office/powerpoint/2010/main" val="7105314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49510" y="4535990"/>
            <a:ext cx="6096000" cy="1560877"/>
          </a:xfrm>
          <a:prstGeom prst="rect">
            <a:avLst/>
          </a:prstGeom>
        </p:spPr>
        <p:txBody>
          <a:bodyPr>
            <a:spAutoFit/>
          </a:bodyPr>
          <a:lstStyle/>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Recinto 15 de Agosto:</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Coordenadas de sitios afectados:</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628421 – 9817890</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628298 - 9817941</a:t>
            </a:r>
            <a:endParaRPr lang="es-EC" sz="1200" b="1"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b="1" dirty="0">
                <a:solidFill>
                  <a:srgbClr val="00000A"/>
                </a:solidFill>
                <a:latin typeface="Arial" panose="020B0604020202020204" pitchFamily="34" charset="0"/>
                <a:ea typeface="Droid Sans Fallback"/>
                <a:cs typeface="Arial" panose="020B0604020202020204" pitchFamily="34" charset="0"/>
              </a:rPr>
              <a:t> Zona de cota baja e irregular, el muro de contención de aproximadamente 2 metros de altura, (Foto adjunta), se ha visto afectado por el socavamiento continuo de la ribera en una longitud aproximada de 100 metros lineales. </a:t>
            </a:r>
            <a:endParaRPr lang="es-EC" sz="12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3" name="Imagen 2" descr="C:\Users\Gestión de Riesgos\Desktop\FOTOS MUROS DE CONTENCION\1564083602276.jpg"/>
          <p:cNvPicPr/>
          <p:nvPr/>
        </p:nvPicPr>
        <p:blipFill>
          <a:blip r:embed="rId2">
            <a:extLst>
              <a:ext uri="{28A0092B-C50C-407E-A947-70E740481C1C}">
                <a14:useLocalDpi xmlns:a14="http://schemas.microsoft.com/office/drawing/2010/main" val="0"/>
              </a:ext>
            </a:extLst>
          </a:blip>
          <a:srcRect/>
          <a:stretch>
            <a:fillRect/>
          </a:stretch>
        </p:blipFill>
        <p:spPr bwMode="auto">
          <a:xfrm>
            <a:off x="2382592" y="695459"/>
            <a:ext cx="5460642" cy="3528811"/>
          </a:xfrm>
          <a:prstGeom prst="rect">
            <a:avLst/>
          </a:prstGeom>
          <a:noFill/>
          <a:ln>
            <a:noFill/>
          </a:ln>
        </p:spPr>
      </p:pic>
    </p:spTree>
    <p:extLst>
      <p:ext uri="{BB962C8B-B14F-4D97-AF65-F5344CB8AC3E}">
        <p14:creationId xmlns:p14="http://schemas.microsoft.com/office/powerpoint/2010/main" val="101936461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361128" y="433507"/>
            <a:ext cx="6096000" cy="2198294"/>
          </a:xfrm>
          <a:prstGeom prst="rect">
            <a:avLst/>
          </a:prstGeom>
        </p:spPr>
        <p:txBody>
          <a:bodyPr>
            <a:spAutoFit/>
          </a:bodyPr>
          <a:lstStyle/>
          <a:p>
            <a:pPr algn="just">
              <a:lnSpc>
                <a:spcPct val="115000"/>
              </a:lnSpc>
              <a:spcAft>
                <a:spcPts val="0"/>
              </a:spcAft>
            </a:pPr>
            <a:r>
              <a:rPr lang="es-ES" sz="1200" b="1" u="sng" dirty="0">
                <a:solidFill>
                  <a:srgbClr val="00000A"/>
                </a:solidFill>
                <a:latin typeface="Arial" panose="020B0604020202020204" pitchFamily="34" charset="0"/>
                <a:ea typeface="Droid Sans Fallback"/>
                <a:cs typeface="Arial" panose="020B0604020202020204" pitchFamily="34" charset="0"/>
              </a:rPr>
              <a:t>CONCLUSIONES</a:t>
            </a:r>
            <a:endParaRPr lang="es-EC" sz="1200"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Arial" panose="020B0604020202020204" pitchFamily="34" charset="0"/>
              </a:rPr>
              <a:t>A partir de las inspecciones realizadas, se ha observado que las zonas adicionales en análisis correspondiente a los sectores, Voluntad de Dios, El Mango, La Colon, La Tranca, La Delicia, San Ramón, también se encuentran expuestas a socavación o erosión fluvial durante la época de lluvias, a crecidas e inundaciones asociadas a los ríos Vinces, Mastrantal y Pula.</a:t>
            </a:r>
            <a:endParaRPr lang="es-EC" sz="1200" dirty="0">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Arial" panose="020B0604020202020204" pitchFamily="34" charset="0"/>
              </a:rPr>
              <a:t> Los muros de contención son utilizados en su mayoría para sembrío de plátano y yuca, lo que conlleva a su deterioro y vulnerabilidad ante el socavamiento continuo de la ribera, debido a que en los puntos críticos existe una sinuosidad pronunciada (meandro), y el flujo de agua golpea frontalmente el talud.</a:t>
            </a:r>
            <a:endParaRPr lang="es-EC"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Rectángulo 2"/>
          <p:cNvSpPr/>
          <p:nvPr/>
        </p:nvSpPr>
        <p:spPr>
          <a:xfrm>
            <a:off x="2361128" y="2631801"/>
            <a:ext cx="6096000" cy="4534318"/>
          </a:xfrm>
          <a:prstGeom prst="rect">
            <a:avLst/>
          </a:prstGeom>
        </p:spPr>
        <p:txBody>
          <a:bodyPr>
            <a:spAutoFit/>
          </a:bodyPr>
          <a:lstStyle/>
          <a:p>
            <a:pPr algn="just">
              <a:lnSpc>
                <a:spcPct val="115000"/>
              </a:lnSpc>
              <a:spcAft>
                <a:spcPts val="0"/>
              </a:spcAft>
            </a:pPr>
            <a:r>
              <a:rPr lang="es-ES" sz="1100" b="1" u="sng" dirty="0">
                <a:solidFill>
                  <a:srgbClr val="00000A"/>
                </a:solidFill>
                <a:latin typeface="Arial" panose="020B0604020202020204" pitchFamily="34" charset="0"/>
                <a:ea typeface="Droid Sans Fallback"/>
                <a:cs typeface="Times New Roman" panose="02020603050405020304" pitchFamily="18" charset="0"/>
              </a:rPr>
              <a:t>RECOMENDACIONES</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Solicitar al </a:t>
            </a:r>
            <a:r>
              <a:rPr lang="es-ES" sz="1200" dirty="0" err="1">
                <a:solidFill>
                  <a:srgbClr val="00000A"/>
                </a:solidFill>
                <a:latin typeface="Arial" panose="020B0604020202020204" pitchFamily="34" charset="0"/>
                <a:ea typeface="Droid Sans Fallback"/>
                <a:cs typeface="Times New Roman" panose="02020603050405020304" pitchFamily="18" charset="0"/>
              </a:rPr>
              <a:t>Gad</a:t>
            </a:r>
            <a:r>
              <a:rPr lang="es-ES" sz="1200" dirty="0">
                <a:solidFill>
                  <a:srgbClr val="00000A"/>
                </a:solidFill>
                <a:latin typeface="Arial" panose="020B0604020202020204" pitchFamily="34" charset="0"/>
                <a:ea typeface="Droid Sans Fallback"/>
                <a:cs typeface="Times New Roman" panose="02020603050405020304" pitchFamily="18" charset="0"/>
              </a:rPr>
              <a:t> Provincial, una inspección conjunta entre los </a:t>
            </a:r>
            <a:r>
              <a:rPr lang="es-ES" sz="1200" dirty="0" err="1">
                <a:solidFill>
                  <a:srgbClr val="00000A"/>
                </a:solidFill>
                <a:latin typeface="Arial" panose="020B0604020202020204" pitchFamily="34" charset="0"/>
                <a:ea typeface="Droid Sans Fallback"/>
                <a:cs typeface="Times New Roman" panose="02020603050405020304" pitchFamily="18" charset="0"/>
              </a:rPr>
              <a:t>Gad</a:t>
            </a:r>
            <a:r>
              <a:rPr lang="es-ES" sz="1200" dirty="0">
                <a:solidFill>
                  <a:srgbClr val="00000A"/>
                </a:solidFill>
                <a:latin typeface="Arial" panose="020B0604020202020204" pitchFamily="34" charset="0"/>
                <a:ea typeface="Droid Sans Fallback"/>
                <a:cs typeface="Times New Roman" panose="02020603050405020304" pitchFamily="18" charset="0"/>
              </a:rPr>
              <a:t> Cantonal y Parroquial para ejecutar trabajos de mantenimiento de los muros de arcillas que protegen estas zonas vulnerables, además considerar una obra de protección en los puntos focales donde existen los meandros, con protección de escolleras e </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implementar una política pública encaminada a la no utilización de muros de contención como zona de cultivos agrícolas.</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 Coordinar con la Dirección de Obras Públicas del GADM Vinces, para realizar trabajos de mitigación inmediata, (protección del muro de contención con material importado) especialmente en el sector de soberana (referencia propiedad del Sr. Nilo Litardo) y colocación de saquillos con arena y plástico para impermeabilizar el talud existente en los sitios antes señalados, con énfasis en los sectores, Soberana y San José.</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 Se sugiere, tomar las medidas necesarias que el caso amerita para hacer respetar el área de influencia con respeto a distancias que deben existir del sector poblado hasta los cuerpos hídricos y coordinar con </a:t>
            </a:r>
            <a:r>
              <a:rPr lang="es-ES" sz="1200" dirty="0" err="1">
                <a:solidFill>
                  <a:srgbClr val="00000A"/>
                </a:solidFill>
                <a:latin typeface="Arial" panose="020B0604020202020204" pitchFamily="34" charset="0"/>
                <a:ea typeface="Droid Sans Fallback"/>
                <a:cs typeface="Times New Roman" panose="02020603050405020304" pitchFamily="18" charset="0"/>
              </a:rPr>
              <a:t>Miduvi</a:t>
            </a:r>
            <a:r>
              <a:rPr lang="es-ES" sz="1200" dirty="0">
                <a:solidFill>
                  <a:srgbClr val="00000A"/>
                </a:solidFill>
                <a:latin typeface="Arial" panose="020B0604020202020204" pitchFamily="34" charset="0"/>
                <a:ea typeface="Droid Sans Fallback"/>
                <a:cs typeface="Times New Roman" panose="02020603050405020304" pitchFamily="18" charset="0"/>
              </a:rPr>
              <a:t> para la ejecución de un programa habitacional de reubicación de vivienda asentadas en zona de riesgos de inundaciones por colapsos de muros de contención.</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Arial" panose="020B0604020202020204" pitchFamily="34" charset="0"/>
                <a:ea typeface="Droid Sans Fallback"/>
                <a:cs typeface="Times New Roman" panose="02020603050405020304" pitchFamily="18" charset="0"/>
              </a:rPr>
              <a:t> </a:t>
            </a:r>
            <a:endParaRPr lang="es-EC"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Cambria" panose="02040503050406030204" pitchFamily="18" charset="0"/>
                <a:ea typeface="Droid Sans Fallback"/>
                <a:cs typeface="Times New Roman" panose="02020603050405020304" pitchFamily="18" charset="0"/>
              </a:rPr>
              <a:t> </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Cambria" panose="02040503050406030204" pitchFamily="18" charset="0"/>
                <a:ea typeface="Droid Sans Fallback"/>
                <a:cs typeface="Times New Roman" panose="02020603050405020304" pitchFamily="18" charset="0"/>
              </a:rPr>
              <a:t> </a:t>
            </a:r>
            <a:endParaRPr lang="es-EC"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es-ES" sz="1200" dirty="0">
                <a:solidFill>
                  <a:srgbClr val="00000A"/>
                </a:solidFill>
                <a:latin typeface="Cambria" panose="02040503050406030204" pitchFamily="18" charset="0"/>
                <a:ea typeface="Droid Sans Fallback"/>
                <a:cs typeface="Times New Roman" panose="02020603050405020304" pitchFamily="18" charset="0"/>
              </a:rPr>
              <a:t> </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93005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rma libre: forma 12">
            <a:extLst>
              <a:ext uri="{FF2B5EF4-FFF2-40B4-BE49-F238E27FC236}">
                <a16:creationId xmlns:a16="http://schemas.microsoft.com/office/drawing/2014/main" id="{00A20E65-10E0-4545-AD85-A3227B32C86D}"/>
              </a:ext>
            </a:extLst>
          </p:cNvPr>
          <p:cNvSpPr/>
          <p:nvPr/>
        </p:nvSpPr>
        <p:spPr>
          <a:xfrm rot="2699506">
            <a:off x="330261" y="532093"/>
            <a:ext cx="3260568" cy="3090140"/>
          </a:xfrm>
          <a:custGeom>
            <a:avLst/>
            <a:gdLst>
              <a:gd name="connsiteX0" fmla="*/ 2916315 w 4274599"/>
              <a:gd name="connsiteY0" fmla="*/ 2891160 h 4249444"/>
              <a:gd name="connsiteX1" fmla="*/ 3841072 w 4274599"/>
              <a:gd name="connsiteY1" fmla="*/ 2891160 h 4249444"/>
              <a:gd name="connsiteX2" fmla="*/ 3841072 w 4274599"/>
              <a:gd name="connsiteY2" fmla="*/ 3815917 h 4249444"/>
              <a:gd name="connsiteX3" fmla="*/ 2916315 w 4274599"/>
              <a:gd name="connsiteY3" fmla="*/ 3815917 h 4249444"/>
              <a:gd name="connsiteX4" fmla="*/ 1458898 w 4274599"/>
              <a:gd name="connsiteY4" fmla="*/ 2891160 h 4249444"/>
              <a:gd name="connsiteX5" fmla="*/ 2817182 w 4274599"/>
              <a:gd name="connsiteY5" fmla="*/ 2891160 h 4249444"/>
              <a:gd name="connsiteX6" fmla="*/ 2817182 w 4274599"/>
              <a:gd name="connsiteY6" fmla="*/ 4249444 h 4249444"/>
              <a:gd name="connsiteX7" fmla="*/ 1458898 w 4274599"/>
              <a:gd name="connsiteY7" fmla="*/ 4249444 h 4249444"/>
              <a:gd name="connsiteX8" fmla="*/ 437225 w 4274599"/>
              <a:gd name="connsiteY8" fmla="*/ 2891160 h 4249444"/>
              <a:gd name="connsiteX9" fmla="*/ 1361982 w 4274599"/>
              <a:gd name="connsiteY9" fmla="*/ 2891160 h 4249444"/>
              <a:gd name="connsiteX10" fmla="*/ 1361982 w 4274599"/>
              <a:gd name="connsiteY10" fmla="*/ 3815917 h 4249444"/>
              <a:gd name="connsiteX11" fmla="*/ 437225 w 4274599"/>
              <a:gd name="connsiteY11" fmla="*/ 3815917 h 4249444"/>
              <a:gd name="connsiteX12" fmla="*/ 2916315 w 4274599"/>
              <a:gd name="connsiteY12" fmla="*/ 1445580 h 4249444"/>
              <a:gd name="connsiteX13" fmla="*/ 4274599 w 4274599"/>
              <a:gd name="connsiteY13" fmla="*/ 1445580 h 4249444"/>
              <a:gd name="connsiteX14" fmla="*/ 4274599 w 4274599"/>
              <a:gd name="connsiteY14" fmla="*/ 2803864 h 4249444"/>
              <a:gd name="connsiteX15" fmla="*/ 2916315 w 4274599"/>
              <a:gd name="connsiteY15" fmla="*/ 2803864 h 4249444"/>
              <a:gd name="connsiteX16" fmla="*/ 1458898 w 4274599"/>
              <a:gd name="connsiteY16" fmla="*/ 1445580 h 4249444"/>
              <a:gd name="connsiteX17" fmla="*/ 2817182 w 4274599"/>
              <a:gd name="connsiteY17" fmla="*/ 1445580 h 4249444"/>
              <a:gd name="connsiteX18" fmla="*/ 2817182 w 4274599"/>
              <a:gd name="connsiteY18" fmla="*/ 2803864 h 4249444"/>
              <a:gd name="connsiteX19" fmla="*/ 1458898 w 4274599"/>
              <a:gd name="connsiteY19" fmla="*/ 2803864 h 4249444"/>
              <a:gd name="connsiteX20" fmla="*/ 0 w 4274599"/>
              <a:gd name="connsiteY20" fmla="*/ 1445580 h 4249444"/>
              <a:gd name="connsiteX21" fmla="*/ 1358284 w 4274599"/>
              <a:gd name="connsiteY21" fmla="*/ 1445580 h 4249444"/>
              <a:gd name="connsiteX22" fmla="*/ 1358284 w 4274599"/>
              <a:gd name="connsiteY22" fmla="*/ 2803864 h 4249444"/>
              <a:gd name="connsiteX23" fmla="*/ 0 w 4274599"/>
              <a:gd name="connsiteY23" fmla="*/ 2803864 h 4249444"/>
              <a:gd name="connsiteX24" fmla="*/ 437225 w 4274599"/>
              <a:gd name="connsiteY24" fmla="*/ 433526 h 4249444"/>
              <a:gd name="connsiteX25" fmla="*/ 1361982 w 4274599"/>
              <a:gd name="connsiteY25" fmla="*/ 433526 h 4249444"/>
              <a:gd name="connsiteX26" fmla="*/ 1361982 w 4274599"/>
              <a:gd name="connsiteY26" fmla="*/ 1358283 h 4249444"/>
              <a:gd name="connsiteX27" fmla="*/ 437225 w 4274599"/>
              <a:gd name="connsiteY27" fmla="*/ 1358283 h 4249444"/>
              <a:gd name="connsiteX28" fmla="*/ 2958486 w 4274599"/>
              <a:gd name="connsiteY28" fmla="*/ 433526 h 4249444"/>
              <a:gd name="connsiteX29" fmla="*/ 3883243 w 4274599"/>
              <a:gd name="connsiteY29" fmla="*/ 433526 h 4249444"/>
              <a:gd name="connsiteX30" fmla="*/ 3883243 w 4274599"/>
              <a:gd name="connsiteY30" fmla="*/ 1358283 h 4249444"/>
              <a:gd name="connsiteX31" fmla="*/ 2958486 w 4274599"/>
              <a:gd name="connsiteY31" fmla="*/ 1358283 h 4249444"/>
              <a:gd name="connsiteX32" fmla="*/ 1481092 w 4274599"/>
              <a:gd name="connsiteY32" fmla="*/ 0 h 4249444"/>
              <a:gd name="connsiteX33" fmla="*/ 2839376 w 4274599"/>
              <a:gd name="connsiteY33" fmla="*/ 0 h 4249444"/>
              <a:gd name="connsiteX34" fmla="*/ 2839376 w 4274599"/>
              <a:gd name="connsiteY34" fmla="*/ 1358284 h 4249444"/>
              <a:gd name="connsiteX35" fmla="*/ 1481092 w 4274599"/>
              <a:gd name="connsiteY35" fmla="*/ 1358284 h 4249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74599" h="4249444">
                <a:moveTo>
                  <a:pt x="2916315" y="2891160"/>
                </a:moveTo>
                <a:lnTo>
                  <a:pt x="3841072" y="2891160"/>
                </a:lnTo>
                <a:lnTo>
                  <a:pt x="3841072" y="3815917"/>
                </a:lnTo>
                <a:lnTo>
                  <a:pt x="2916315" y="3815917"/>
                </a:lnTo>
                <a:close/>
                <a:moveTo>
                  <a:pt x="1458898" y="2891160"/>
                </a:moveTo>
                <a:lnTo>
                  <a:pt x="2817182" y="2891160"/>
                </a:lnTo>
                <a:lnTo>
                  <a:pt x="2817182" y="4249444"/>
                </a:lnTo>
                <a:lnTo>
                  <a:pt x="1458898" y="4249444"/>
                </a:lnTo>
                <a:close/>
                <a:moveTo>
                  <a:pt x="437225" y="2891160"/>
                </a:moveTo>
                <a:lnTo>
                  <a:pt x="1361982" y="2891160"/>
                </a:lnTo>
                <a:lnTo>
                  <a:pt x="1361982" y="3815917"/>
                </a:lnTo>
                <a:lnTo>
                  <a:pt x="437225" y="3815917"/>
                </a:lnTo>
                <a:close/>
                <a:moveTo>
                  <a:pt x="2916315" y="1445580"/>
                </a:moveTo>
                <a:lnTo>
                  <a:pt x="4274599" y="1445580"/>
                </a:lnTo>
                <a:lnTo>
                  <a:pt x="4274599" y="2803864"/>
                </a:lnTo>
                <a:lnTo>
                  <a:pt x="2916315" y="2803864"/>
                </a:lnTo>
                <a:close/>
                <a:moveTo>
                  <a:pt x="1458898" y="1445580"/>
                </a:moveTo>
                <a:lnTo>
                  <a:pt x="2817182" y="1445580"/>
                </a:lnTo>
                <a:lnTo>
                  <a:pt x="2817182" y="2803864"/>
                </a:lnTo>
                <a:lnTo>
                  <a:pt x="1458898" y="2803864"/>
                </a:lnTo>
                <a:close/>
                <a:moveTo>
                  <a:pt x="0" y="1445580"/>
                </a:moveTo>
                <a:lnTo>
                  <a:pt x="1358284" y="1445580"/>
                </a:lnTo>
                <a:lnTo>
                  <a:pt x="1358284" y="2803864"/>
                </a:lnTo>
                <a:lnTo>
                  <a:pt x="0" y="2803864"/>
                </a:lnTo>
                <a:close/>
                <a:moveTo>
                  <a:pt x="437225" y="433526"/>
                </a:moveTo>
                <a:lnTo>
                  <a:pt x="1361982" y="433526"/>
                </a:lnTo>
                <a:lnTo>
                  <a:pt x="1361982" y="1358283"/>
                </a:lnTo>
                <a:lnTo>
                  <a:pt x="437225" y="1358283"/>
                </a:lnTo>
                <a:close/>
                <a:moveTo>
                  <a:pt x="2958486" y="433526"/>
                </a:moveTo>
                <a:lnTo>
                  <a:pt x="3883243" y="433526"/>
                </a:lnTo>
                <a:lnTo>
                  <a:pt x="3883243" y="1358283"/>
                </a:lnTo>
                <a:lnTo>
                  <a:pt x="2958486" y="1358283"/>
                </a:lnTo>
                <a:close/>
                <a:moveTo>
                  <a:pt x="1481092" y="0"/>
                </a:moveTo>
                <a:lnTo>
                  <a:pt x="2839376" y="0"/>
                </a:lnTo>
                <a:lnTo>
                  <a:pt x="2839376" y="1358284"/>
                </a:lnTo>
                <a:lnTo>
                  <a:pt x="1481092" y="1358284"/>
                </a:lnTo>
                <a:close/>
              </a:path>
            </a:pathLst>
          </a:custGeom>
          <a:blipFill dpi="0" rotWithShape="0">
            <a:blip r:embed="rId2"/>
            <a:srcRect/>
            <a:stretch>
              <a:fillRect l="971" t="-10372" r="-23713" b="-103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0" name="Imagen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695" y="5222860"/>
            <a:ext cx="2613585" cy="2002125"/>
          </a:xfrm>
          <a:prstGeom prst="rect">
            <a:avLst/>
          </a:prstGeom>
        </p:spPr>
      </p:pic>
      <p:sp>
        <p:nvSpPr>
          <p:cNvPr id="25" name="CuadroTexto 24"/>
          <p:cNvSpPr txBox="1"/>
          <p:nvPr/>
        </p:nvSpPr>
        <p:spPr>
          <a:xfrm>
            <a:off x="4112846" y="322837"/>
            <a:ext cx="706348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GOBIERNO AUTÓNOMO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DESCENTRALIZADO MUNICIPAL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3600" b="0" i="0" u="none" strike="noStrike" kern="1200" cap="none" spc="0" normalizeH="0" baseline="0" noProof="0" dirty="0">
                <a:ln>
                  <a:noFill/>
                </a:ln>
                <a:solidFill>
                  <a:srgbClr val="0B5029"/>
                </a:solidFill>
                <a:effectLst/>
                <a:uLnTx/>
                <a:uFillTx/>
                <a:latin typeface="Andada" panose="02000000000000000000" pitchFamily="50" charset="0"/>
                <a:ea typeface="+mn-ea"/>
                <a:cs typeface="+mn-cs"/>
              </a:rPr>
              <a:t>DEL CANTÓN VINCES    </a:t>
            </a:r>
          </a:p>
        </p:txBody>
      </p:sp>
      <p:sp>
        <p:nvSpPr>
          <p:cNvPr id="26" name="CuadroTexto 25"/>
          <p:cNvSpPr txBox="1"/>
          <p:nvPr/>
        </p:nvSpPr>
        <p:spPr>
          <a:xfrm>
            <a:off x="4520519" y="2969810"/>
            <a:ext cx="5095798" cy="1938992"/>
          </a:xfrm>
          <a:prstGeom prst="rect">
            <a:avLst/>
          </a:prstGeom>
          <a:noFill/>
          <a:ln>
            <a:noFill/>
          </a:ln>
        </p:spPr>
        <p:style>
          <a:lnRef idx="0">
            <a:scrgbClr r="0" g="0" b="0"/>
          </a:lnRef>
          <a:fillRef idx="0">
            <a:scrgbClr r="0" g="0" b="0"/>
          </a:fillRef>
          <a:effectRef idx="0">
            <a:scrgbClr r="0" g="0" b="0"/>
          </a:effectRef>
          <a:fontRef idx="minor">
            <a:schemeClr val="accent3"/>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DIRECCIÓN  ORDENAMIENTO</a:t>
            </a:r>
            <a:r>
              <a:rPr kumimoji="0" lang="es-EC" sz="4000" b="0" i="0" u="none" strike="noStrike" kern="1200" cap="none" spc="0" normalizeH="0" noProof="0" dirty="0">
                <a:ln>
                  <a:noFill/>
                </a:ln>
                <a:solidFill>
                  <a:srgbClr val="0B5029"/>
                </a:solidFill>
                <a:effectLst/>
                <a:uLnTx/>
                <a:uFillTx/>
                <a:latin typeface="Arial Black" panose="020B0A04020102020204" pitchFamily="34" charset="0"/>
                <a:ea typeface="+mn-ea"/>
                <a:cs typeface="+mn-cs"/>
              </a:rPr>
              <a:t> TERRITORIAL</a:t>
            </a:r>
            <a:endParaRPr kumimoji="0" lang="es-EC" sz="40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endParaRPr>
          </a:p>
        </p:txBody>
      </p:sp>
      <p:pic>
        <p:nvPicPr>
          <p:cNvPr id="28" name="Imagen 27"/>
          <p:cNvPicPr>
            <a:picLocks noChangeAspect="1"/>
          </p:cNvPicPr>
          <p:nvPr/>
        </p:nvPicPr>
        <p:blipFill>
          <a:blip r:embed="rId4"/>
          <a:stretch>
            <a:fillRect/>
          </a:stretch>
        </p:blipFill>
        <p:spPr>
          <a:xfrm>
            <a:off x="256397" y="5222860"/>
            <a:ext cx="2790705" cy="1419103"/>
          </a:xfrm>
          <a:prstGeom prst="rect">
            <a:avLst/>
          </a:prstGeom>
        </p:spPr>
      </p:pic>
    </p:spTree>
    <p:extLst>
      <p:ext uri="{BB962C8B-B14F-4D97-AF65-F5344CB8AC3E}">
        <p14:creationId xmlns:p14="http://schemas.microsoft.com/office/powerpoint/2010/main" val="226029185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p:cNvGrpSpPr/>
          <p:nvPr/>
        </p:nvGrpSpPr>
        <p:grpSpPr>
          <a:xfrm>
            <a:off x="356478" y="5759037"/>
            <a:ext cx="1986128" cy="1025906"/>
            <a:chOff x="1601803" y="1216720"/>
            <a:chExt cx="7055089" cy="3846763"/>
          </a:xfrm>
        </p:grpSpPr>
        <p:grpSp>
          <p:nvGrpSpPr>
            <p:cNvPr id="12" name="Grupo 11"/>
            <p:cNvGrpSpPr/>
            <p:nvPr/>
          </p:nvGrpSpPr>
          <p:grpSpPr>
            <a:xfrm>
              <a:off x="1601803" y="1405065"/>
              <a:ext cx="7055089" cy="3658418"/>
              <a:chOff x="2927655" y="1719079"/>
              <a:chExt cx="7055089" cy="3658418"/>
            </a:xfrm>
          </p:grpSpPr>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55" y="1719079"/>
                <a:ext cx="7055089" cy="2878990"/>
              </a:xfrm>
              <a:prstGeom prst="rect">
                <a:avLst/>
              </a:prstGeom>
            </p:spPr>
          </p:pic>
          <p:sp>
            <p:nvSpPr>
              <p:cNvPr id="14" name="CuadroTexto 13"/>
              <p:cNvSpPr txBox="1"/>
              <p:nvPr/>
            </p:nvSpPr>
            <p:spPr>
              <a:xfrm>
                <a:off x="4936880" y="3992641"/>
                <a:ext cx="3174827" cy="13848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2023</a:t>
                </a:r>
              </a:p>
            </p:txBody>
          </p:sp>
          <p:sp>
            <p:nvSpPr>
              <p:cNvPr id="15" name="Rectángulo 14"/>
              <p:cNvSpPr/>
              <p:nvPr/>
            </p:nvSpPr>
            <p:spPr>
              <a:xfrm>
                <a:off x="3415425" y="5258212"/>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17" name="Imagen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803" y="1216720"/>
              <a:ext cx="7036689" cy="2850930"/>
            </a:xfrm>
            <a:prstGeom prst="rect">
              <a:avLst/>
            </a:prstGeom>
          </p:spPr>
        </p:pic>
        <p:sp>
          <p:nvSpPr>
            <p:cNvPr id="18" name="Rectángulo 17"/>
            <p:cNvSpPr/>
            <p:nvPr/>
          </p:nvSpPr>
          <p:spPr>
            <a:xfrm>
              <a:off x="2019814" y="1522910"/>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22" name="Imagen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23" name="Imagen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6963" y="-197837"/>
            <a:ext cx="3310550" cy="2035048"/>
          </a:xfrm>
          <a:prstGeom prst="rect">
            <a:avLst/>
          </a:prstGeom>
        </p:spPr>
      </p:pic>
      <p:pic>
        <p:nvPicPr>
          <p:cNvPr id="2" name="Imagen 1"/>
          <p:cNvPicPr>
            <a:picLocks noChangeAspect="1"/>
          </p:cNvPicPr>
          <p:nvPr/>
        </p:nvPicPr>
        <p:blipFill>
          <a:blip r:embed="rId6"/>
          <a:stretch>
            <a:fillRect/>
          </a:stretch>
        </p:blipFill>
        <p:spPr>
          <a:xfrm>
            <a:off x="-279875" y="-197837"/>
            <a:ext cx="2680676" cy="1363152"/>
          </a:xfrm>
          <a:prstGeom prst="rect">
            <a:avLst/>
          </a:prstGeom>
        </p:spPr>
      </p:pic>
      <p:sp>
        <p:nvSpPr>
          <p:cNvPr id="20" name="CuadroTexto 19">
            <a:extLst>
              <a:ext uri="{FF2B5EF4-FFF2-40B4-BE49-F238E27FC236}">
                <a16:creationId xmlns:a16="http://schemas.microsoft.com/office/drawing/2014/main" id="{3997E386-3502-4AFA-ADAB-9C5B6D96FC08}"/>
              </a:ext>
            </a:extLst>
          </p:cNvPr>
          <p:cNvSpPr txBox="1"/>
          <p:nvPr/>
        </p:nvSpPr>
        <p:spPr>
          <a:xfrm>
            <a:off x="493794" y="2470134"/>
            <a:ext cx="9884635" cy="3200876"/>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La Subsecretaria de Tierras y Reforma Agraria  y el Gobierno Autónomo Descentralizado Municipal del Cantón Vinces acuerdan contribuir en forma conjunta al desarrollo equitativo y sustentable del Cantón Vinces y del país, para lo cual expresan voluntariamente su compromiso de ejecutar acciones conjuntas que permitan solucionar los problemas de tenencia de la tierra en las parroquias, recintos, comunidades y sus caseríos rurales, de su jurisdicción territorial cantonal, a través de la participación de brigadas de campo conformadas por personal del Ministerio de Agricultura  y el Gobierno Autónomo Descentralizado Municipal del Cantón Vinces a fin de implementar los expedientes de adjudicación y entregar los respectivos títulos de propiedad a sus legítimos posesionarios y posesionarias.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rial" pitchFamily="34" charset="0"/>
                <a:ea typeface="+mn-ea"/>
                <a:cs typeface="Arial" pitchFamily="34" charset="0"/>
              </a:rPr>
              <a:t>Con un total de 1281 familias atendidas, beneficiando a 70 sectores del área rural de nuestro cantón.</a:t>
            </a:r>
          </a:p>
        </p:txBody>
      </p:sp>
      <p:sp>
        <p:nvSpPr>
          <p:cNvPr id="21" name="CuadroTexto 20">
            <a:extLst>
              <a:ext uri="{FF2B5EF4-FFF2-40B4-BE49-F238E27FC236}">
                <a16:creationId xmlns:a16="http://schemas.microsoft.com/office/drawing/2014/main" id="{F38A22FB-660A-4798-9E4F-677E6D1499FB}"/>
              </a:ext>
            </a:extLst>
          </p:cNvPr>
          <p:cNvSpPr txBox="1"/>
          <p:nvPr/>
        </p:nvSpPr>
        <p:spPr>
          <a:xfrm>
            <a:off x="2630291" y="663537"/>
            <a:ext cx="6447182" cy="147732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C" sz="1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Black" panose="020B0A04020102020204" pitchFamily="34" charset="0"/>
                <a:ea typeface="+mn-ea"/>
                <a:cs typeface="+mn-cs"/>
              </a:rPr>
              <a:t>CONVENIO DE COOPERACIÓN INTERINSTITUCIONAL ENTRE EL MINISTERIO DE AGRICULTURA Y GANADERÍA 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s-EC" sz="1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Black" panose="020B0A04020102020204" pitchFamily="34" charset="0"/>
                <a:ea typeface="+mn-ea"/>
                <a:cs typeface="+mn-cs"/>
              </a:rPr>
              <a:t>EL GOBIERNO AUTÓNOMO DESCENTRALIZADO MUNICIPAL DEL CANTÓN  VINCES</a:t>
            </a:r>
          </a:p>
        </p:txBody>
      </p:sp>
    </p:spTree>
    <p:extLst>
      <p:ext uri="{BB962C8B-B14F-4D97-AF65-F5344CB8AC3E}">
        <p14:creationId xmlns:p14="http://schemas.microsoft.com/office/powerpoint/2010/main" val="322502354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pattFill prst="pct5">
          <a:fgClr>
            <a:schemeClr val="accent2">
              <a:lumMod val="50000"/>
            </a:schemeClr>
          </a:fgClr>
          <a:bgClr>
            <a:schemeClr val="bg1"/>
          </a:bgClr>
        </a:pattFill>
        <a:effectLst/>
      </p:bgPr>
    </p:bg>
    <p:spTree>
      <p:nvGrpSpPr>
        <p:cNvPr id="1" name=""/>
        <p:cNvGrpSpPr/>
        <p:nvPr/>
      </p:nvGrpSpPr>
      <p:grpSpPr>
        <a:xfrm>
          <a:off x="0" y="0"/>
          <a:ext cx="0" cy="0"/>
          <a:chOff x="0" y="0"/>
          <a:chExt cx="0" cy="0"/>
        </a:xfrm>
      </p:grpSpPr>
      <p:grpSp>
        <p:nvGrpSpPr>
          <p:cNvPr id="5" name="Grupo 4"/>
          <p:cNvGrpSpPr/>
          <p:nvPr/>
        </p:nvGrpSpPr>
        <p:grpSpPr>
          <a:xfrm>
            <a:off x="356478" y="5759037"/>
            <a:ext cx="1986128" cy="1025906"/>
            <a:chOff x="1601803" y="1216720"/>
            <a:chExt cx="7055089" cy="3846763"/>
          </a:xfrm>
        </p:grpSpPr>
        <p:grpSp>
          <p:nvGrpSpPr>
            <p:cNvPr id="6" name="Grupo 5"/>
            <p:cNvGrpSpPr/>
            <p:nvPr/>
          </p:nvGrpSpPr>
          <p:grpSpPr>
            <a:xfrm>
              <a:off x="1601803" y="1405065"/>
              <a:ext cx="7055089" cy="3658418"/>
              <a:chOff x="2927655" y="1719079"/>
              <a:chExt cx="7055089" cy="3658418"/>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55" y="1719079"/>
                <a:ext cx="7055089" cy="2878990"/>
              </a:xfrm>
              <a:prstGeom prst="rect">
                <a:avLst/>
              </a:prstGeom>
            </p:spPr>
          </p:pic>
          <p:sp>
            <p:nvSpPr>
              <p:cNvPr id="10" name="CuadroTexto 9"/>
              <p:cNvSpPr txBox="1"/>
              <p:nvPr/>
            </p:nvSpPr>
            <p:spPr>
              <a:xfrm>
                <a:off x="4936880" y="3992641"/>
                <a:ext cx="3174827" cy="13848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2023</a:t>
                </a:r>
              </a:p>
            </p:txBody>
          </p:sp>
          <p:sp>
            <p:nvSpPr>
              <p:cNvPr id="11" name="Rectángulo 10"/>
              <p:cNvSpPr/>
              <p:nvPr/>
            </p:nvSpPr>
            <p:spPr>
              <a:xfrm>
                <a:off x="3415425" y="5258212"/>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803" y="1216720"/>
              <a:ext cx="7036689" cy="2850930"/>
            </a:xfrm>
            <a:prstGeom prst="rect">
              <a:avLst/>
            </a:prstGeom>
          </p:spPr>
        </p:pic>
        <p:sp>
          <p:nvSpPr>
            <p:cNvPr id="8" name="Rectángulo 7"/>
            <p:cNvSpPr/>
            <p:nvPr/>
          </p:nvSpPr>
          <p:spPr>
            <a:xfrm>
              <a:off x="2019814" y="1522910"/>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12" name="Imagen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13" name="Imagen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6963" y="-197837"/>
            <a:ext cx="3310550" cy="2035048"/>
          </a:xfrm>
          <a:prstGeom prst="rect">
            <a:avLst/>
          </a:prstGeom>
        </p:spPr>
      </p:pic>
      <p:pic>
        <p:nvPicPr>
          <p:cNvPr id="14" name="Imagen 13"/>
          <p:cNvPicPr>
            <a:picLocks noChangeAspect="1"/>
          </p:cNvPicPr>
          <p:nvPr/>
        </p:nvPicPr>
        <p:blipFill>
          <a:blip r:embed="rId6"/>
          <a:stretch>
            <a:fillRect/>
          </a:stretch>
        </p:blipFill>
        <p:spPr>
          <a:xfrm>
            <a:off x="-279875" y="-197837"/>
            <a:ext cx="2680676" cy="1363152"/>
          </a:xfrm>
          <a:prstGeom prst="rect">
            <a:avLst/>
          </a:prstGeom>
        </p:spPr>
      </p:pic>
      <p:sp>
        <p:nvSpPr>
          <p:cNvPr id="2" name="CuadroTexto 1">
            <a:extLst>
              <a:ext uri="{FF2B5EF4-FFF2-40B4-BE49-F238E27FC236}">
                <a16:creationId xmlns:a16="http://schemas.microsoft.com/office/drawing/2014/main" id="{4F29854C-87C1-42A5-B157-F71D66BE4AA8}"/>
              </a:ext>
            </a:extLst>
          </p:cNvPr>
          <p:cNvSpPr txBox="1"/>
          <p:nvPr/>
        </p:nvSpPr>
        <p:spPr>
          <a:xfrm>
            <a:off x="3217205" y="483739"/>
            <a:ext cx="469917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2800" b="0" i="0" u="none" strike="noStrike" kern="1200" cap="none" spc="0" normalizeH="0" baseline="0" noProof="0" dirty="0">
                <a:ln>
                  <a:noFill/>
                </a:ln>
                <a:solidFill>
                  <a:prstClr val="black"/>
                </a:solidFill>
                <a:effectLst/>
                <a:uLnTx/>
                <a:uFillTx/>
                <a:latin typeface="Trebuchet MS" panose="020B0603020202020204"/>
                <a:ea typeface="+mn-ea"/>
                <a:cs typeface="+mn-cs"/>
              </a:rPr>
              <a:t>SECTORES BENIFICIADOS</a:t>
            </a:r>
          </a:p>
        </p:txBody>
      </p:sp>
      <p:sp>
        <p:nvSpPr>
          <p:cNvPr id="17" name="CuadroTexto 16">
            <a:extLst>
              <a:ext uri="{FF2B5EF4-FFF2-40B4-BE49-F238E27FC236}">
                <a16:creationId xmlns:a16="http://schemas.microsoft.com/office/drawing/2014/main" id="{86D48CC1-E469-456D-8E24-06783B21A90C}"/>
              </a:ext>
            </a:extLst>
          </p:cNvPr>
          <p:cNvSpPr txBox="1"/>
          <p:nvPr/>
        </p:nvSpPr>
        <p:spPr>
          <a:xfrm>
            <a:off x="1687133" y="1187406"/>
            <a:ext cx="7482860" cy="7349704"/>
          </a:xfrm>
          <a:prstGeom prst="rect">
            <a:avLst/>
          </a:prstGeom>
          <a:noFill/>
        </p:spPr>
        <p:txBody>
          <a:bodyPr wrap="square">
            <a:spAutoFit/>
          </a:bodyPr>
          <a:lstStyle/>
          <a:p>
            <a:pPr marL="285750" marR="0" lvl="0" indent="-285750" algn="just" defTabSz="914400" rtl="0" eaLnBrk="1" fontAlgn="auto" latinLnBrk="0" hangingPunct="1">
              <a:lnSpc>
                <a:spcPct val="100000"/>
              </a:lnSpc>
              <a:spcBef>
                <a:spcPct val="20000"/>
              </a:spcBef>
              <a:spcAft>
                <a:spcPts val="0"/>
              </a:spcAft>
              <a:buClr>
                <a:srgbClr val="31B6FD"/>
              </a:buClr>
              <a:buSzPct val="100000"/>
              <a:buFont typeface="Wingdings" panose="05000000000000000000"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Los Pozones  , San Francisco de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Chojampe</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 Las Pampas                        </a:t>
            </a:r>
          </a:p>
          <a:p>
            <a:pPr marL="285750" marR="0" lvl="0" indent="-285750" algn="just" defTabSz="914400" rtl="0" eaLnBrk="1" fontAlgn="auto" latinLnBrk="0" hangingPunct="1">
              <a:lnSpc>
                <a:spcPct val="100000"/>
              </a:lnSpc>
              <a:spcBef>
                <a:spcPct val="20000"/>
              </a:spcBef>
              <a:spcAft>
                <a:spcPts val="0"/>
              </a:spcAft>
              <a:buClr>
                <a:srgbClr val="31B6FD"/>
              </a:buClr>
              <a:buSzPct val="100000"/>
              <a:buFont typeface="Wingdings" panose="05000000000000000000"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La Vitalia , La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Maria</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 El  Hacha,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Pascuescal</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Los  Cañales                                                                                  </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Banepo</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,Santa Lucia , Las Mercedes , Buena  Vista  ,                       </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Junquillo Sur, Colon  , San Javier, Garzal,  San José,</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El Recuerdo , Los Naranjos, Aguas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Frias</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Las Cañitas ,</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Las Pampas , Poza Seca,  Terrenal, La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Zolila</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Voluntad de Dios,</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Los Naranjos , San Isidro , La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Atascosa</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 Paují, Garzal ,</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La Fátima,  Junquillo ,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Lechugal</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Matecito, San Antonio,    </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Carrizal , La Glenda,  El Morocho , Palmar , Malembo,</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Anchoveta , Santa Martha,  El Porvenir,  El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Eden</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Palizada , Los Carraos, Macul, Santa Ana, San Gabriel</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Montes de Agua , Primavera, Loma Colorada,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Rincon</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de Juana,</a:t>
            </a: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Cabuyal</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 </a:t>
            </a:r>
            <a:r>
              <a:rPr kumimoji="0" lang="es-EC" sz="1800" b="1" i="0" u="none" strike="noStrike" kern="1200" cap="none" spc="0" normalizeH="0" baseline="0" noProof="0" dirty="0" err="1">
                <a:ln>
                  <a:noFill/>
                </a:ln>
                <a:solidFill>
                  <a:srgbClr val="260B99"/>
                </a:solidFill>
                <a:effectLst/>
                <a:uLnTx/>
                <a:uFillTx/>
                <a:latin typeface="Batang" panose="02030600000101010101" pitchFamily="18" charset="-127"/>
                <a:ea typeface="Batang" panose="02030600000101010101" pitchFamily="18" charset="-127"/>
                <a:cs typeface="+mn-cs"/>
              </a:rPr>
              <a:t>Pascuencal</a:t>
            </a: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El Socorro, San Ramón, Maderas Negras.</a:t>
            </a:r>
          </a:p>
          <a:p>
            <a:pPr marL="0" marR="0" lvl="0" indent="0" algn="just" defTabSz="914400" rtl="0" eaLnBrk="1" fontAlgn="auto" latinLnBrk="0" hangingPunct="1">
              <a:lnSpc>
                <a:spcPct val="100000"/>
              </a:lnSpc>
              <a:spcBef>
                <a:spcPct val="20000"/>
              </a:spcBef>
              <a:spcAft>
                <a:spcPts val="0"/>
              </a:spcAft>
              <a:buClr>
                <a:srgbClr val="31B6FD"/>
              </a:buClr>
              <a:buSzPct val="100000"/>
              <a:buFontTx/>
              <a:buNone/>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a:p>
            <a:pPr marL="0" marR="0" lvl="0" indent="0" algn="just" defTabSz="914400" rtl="0" eaLnBrk="1" fontAlgn="auto" latinLnBrk="0" hangingPunct="1">
              <a:lnSpc>
                <a:spcPct val="100000"/>
              </a:lnSpc>
              <a:spcBef>
                <a:spcPct val="20000"/>
              </a:spcBef>
              <a:spcAft>
                <a:spcPts val="0"/>
              </a:spcAft>
              <a:buClr>
                <a:srgbClr val="31B6FD"/>
              </a:buClr>
              <a:buSzPct val="100000"/>
              <a:buFontTx/>
              <a:buNone/>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a:p>
            <a:pPr marL="0" marR="0" lvl="0" indent="0" algn="just" defTabSz="914400" rtl="0" eaLnBrk="1" fontAlgn="auto" latinLnBrk="0" hangingPunct="1">
              <a:lnSpc>
                <a:spcPct val="100000"/>
              </a:lnSpc>
              <a:spcBef>
                <a:spcPct val="20000"/>
              </a:spcBef>
              <a:spcAft>
                <a:spcPts val="0"/>
              </a:spcAft>
              <a:buClr>
                <a:srgbClr val="31B6FD"/>
              </a:buClr>
              <a:buSzPct val="100000"/>
              <a:buFontTx/>
              <a:buNone/>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a:t>
            </a:r>
          </a:p>
          <a:p>
            <a:pPr marL="0" marR="0" lvl="0" indent="0" algn="just" defTabSz="914400" rtl="0" eaLnBrk="1" fontAlgn="auto" latinLnBrk="0" hangingPunct="1">
              <a:lnSpc>
                <a:spcPct val="100000"/>
              </a:lnSpc>
              <a:spcBef>
                <a:spcPct val="20000"/>
              </a:spcBef>
              <a:spcAft>
                <a:spcPts val="0"/>
              </a:spcAft>
              <a:buClr>
                <a:srgbClr val="31B6FD"/>
              </a:buClr>
              <a:buSzPct val="100000"/>
              <a:buFontTx/>
              <a:buNone/>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a:p>
            <a:pPr marL="0" marR="0" lvl="0" indent="0" algn="just" defTabSz="914400" rtl="0" eaLnBrk="1" fontAlgn="auto" latinLnBrk="0" hangingPunct="1">
              <a:lnSpc>
                <a:spcPct val="100000"/>
              </a:lnSpc>
              <a:spcBef>
                <a:spcPct val="20000"/>
              </a:spcBef>
              <a:spcAft>
                <a:spcPts val="0"/>
              </a:spcAft>
              <a:buClr>
                <a:srgbClr val="31B6FD"/>
              </a:buClr>
              <a:buSzPct val="100000"/>
              <a:buFontTx/>
              <a:buNone/>
              <a:tabLst/>
              <a:defRPr/>
            </a:pPr>
            <a:r>
              <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rPr>
              <a:t>                          </a:t>
            </a:r>
          </a:p>
          <a:p>
            <a:pPr marL="0" marR="0" lvl="0" indent="0" algn="just" defTabSz="914400" rtl="0" eaLnBrk="1" fontAlgn="auto" latinLnBrk="0" hangingPunct="1">
              <a:lnSpc>
                <a:spcPct val="100000"/>
              </a:lnSpc>
              <a:spcBef>
                <a:spcPct val="20000"/>
              </a:spcBef>
              <a:spcAft>
                <a:spcPts val="0"/>
              </a:spcAft>
              <a:buClr>
                <a:srgbClr val="31B6FD"/>
              </a:buClr>
              <a:buSzPct val="100000"/>
              <a:buFontTx/>
              <a:buNone/>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a:p>
            <a:pPr marL="0" marR="0" lvl="0" indent="0" algn="just" defTabSz="914400" rtl="0" eaLnBrk="1" fontAlgn="auto" latinLnBrk="0" hangingPunct="1">
              <a:lnSpc>
                <a:spcPct val="100000"/>
              </a:lnSpc>
              <a:spcBef>
                <a:spcPct val="20000"/>
              </a:spcBef>
              <a:spcAft>
                <a:spcPts val="0"/>
              </a:spcAft>
              <a:buClr>
                <a:srgbClr val="31B6FD"/>
              </a:buClr>
              <a:buSzPct val="100000"/>
              <a:buFont typeface="Wingdings" pitchFamily="2" charset="2"/>
              <a:buChar char="v"/>
              <a:tabLst/>
              <a:defRPr/>
            </a:pPr>
            <a:endParaRPr kumimoji="0" lang="es-EC" sz="1800" b="1" i="0" u="none" strike="noStrike" kern="1200" cap="none" spc="0" normalizeH="0" baseline="0" noProof="0" dirty="0">
              <a:ln>
                <a:noFill/>
              </a:ln>
              <a:solidFill>
                <a:srgbClr val="260B99"/>
              </a:solidFill>
              <a:effectLst/>
              <a:uLnTx/>
              <a:uFillTx/>
              <a:latin typeface="Batang" panose="02030600000101010101" pitchFamily="18" charset="-127"/>
              <a:ea typeface="Batang" panose="02030600000101010101" pitchFamily="18" charset="-127"/>
              <a:cs typeface="+mn-cs"/>
            </a:endParaRPr>
          </a:p>
        </p:txBody>
      </p:sp>
    </p:spTree>
    <p:extLst>
      <p:ext uri="{BB962C8B-B14F-4D97-AF65-F5344CB8AC3E}">
        <p14:creationId xmlns:p14="http://schemas.microsoft.com/office/powerpoint/2010/main" val="21589773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p:cNvGrpSpPr/>
          <p:nvPr/>
        </p:nvGrpSpPr>
        <p:grpSpPr>
          <a:xfrm>
            <a:off x="356478" y="5759037"/>
            <a:ext cx="1986128" cy="1025906"/>
            <a:chOff x="1601803" y="1216720"/>
            <a:chExt cx="7055089" cy="3846763"/>
          </a:xfrm>
        </p:grpSpPr>
        <p:grpSp>
          <p:nvGrpSpPr>
            <p:cNvPr id="12" name="Grupo 11"/>
            <p:cNvGrpSpPr/>
            <p:nvPr/>
          </p:nvGrpSpPr>
          <p:grpSpPr>
            <a:xfrm>
              <a:off x="1601803" y="1405065"/>
              <a:ext cx="7055089" cy="3658418"/>
              <a:chOff x="2927655" y="1719079"/>
              <a:chExt cx="7055089" cy="3658418"/>
            </a:xfrm>
          </p:grpSpPr>
          <p:pic>
            <p:nvPicPr>
              <p:cNvPr id="13" name="Imagen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55" y="1719079"/>
                <a:ext cx="7055089" cy="2878990"/>
              </a:xfrm>
              <a:prstGeom prst="rect">
                <a:avLst/>
              </a:prstGeom>
            </p:spPr>
          </p:pic>
          <p:sp>
            <p:nvSpPr>
              <p:cNvPr id="14" name="CuadroTexto 13"/>
              <p:cNvSpPr txBox="1"/>
              <p:nvPr/>
            </p:nvSpPr>
            <p:spPr>
              <a:xfrm>
                <a:off x="4936880" y="3992641"/>
                <a:ext cx="3174827" cy="13848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2023</a:t>
                </a:r>
              </a:p>
            </p:txBody>
          </p:sp>
          <p:sp>
            <p:nvSpPr>
              <p:cNvPr id="15" name="Rectángulo 14"/>
              <p:cNvSpPr/>
              <p:nvPr/>
            </p:nvSpPr>
            <p:spPr>
              <a:xfrm>
                <a:off x="3415425" y="5258212"/>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17" name="Imagen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803" y="1216720"/>
              <a:ext cx="7036689" cy="2850930"/>
            </a:xfrm>
            <a:prstGeom prst="rect">
              <a:avLst/>
            </a:prstGeom>
          </p:spPr>
        </p:pic>
        <p:sp>
          <p:nvSpPr>
            <p:cNvPr id="18" name="Rectángulo 17"/>
            <p:cNvSpPr/>
            <p:nvPr/>
          </p:nvSpPr>
          <p:spPr>
            <a:xfrm>
              <a:off x="2019814" y="1522910"/>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22" name="Imagen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23" name="Imagen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6963" y="-197837"/>
            <a:ext cx="3310550" cy="2035048"/>
          </a:xfrm>
          <a:prstGeom prst="rect">
            <a:avLst/>
          </a:prstGeom>
        </p:spPr>
      </p:pic>
      <p:pic>
        <p:nvPicPr>
          <p:cNvPr id="24" name="Imagen 23"/>
          <p:cNvPicPr>
            <a:picLocks noChangeAspect="1"/>
          </p:cNvPicPr>
          <p:nvPr/>
        </p:nvPicPr>
        <p:blipFill>
          <a:blip r:embed="rId6"/>
          <a:stretch>
            <a:fillRect/>
          </a:stretch>
        </p:blipFill>
        <p:spPr>
          <a:xfrm>
            <a:off x="-294916" y="-197837"/>
            <a:ext cx="2632342" cy="1338574"/>
          </a:xfrm>
          <a:prstGeom prst="rect">
            <a:avLst/>
          </a:prstGeom>
        </p:spPr>
      </p:pic>
      <p:sp>
        <p:nvSpPr>
          <p:cNvPr id="16" name="CuadroTexto 15">
            <a:extLst>
              <a:ext uri="{FF2B5EF4-FFF2-40B4-BE49-F238E27FC236}">
                <a16:creationId xmlns:a16="http://schemas.microsoft.com/office/drawing/2014/main" id="{C178C73F-2CD2-48C2-BCD0-DF6FA33766ED}"/>
              </a:ext>
            </a:extLst>
          </p:cNvPr>
          <p:cNvSpPr txBox="1"/>
          <p:nvPr/>
        </p:nvSpPr>
        <p:spPr>
          <a:xfrm>
            <a:off x="2156346" y="1467879"/>
            <a:ext cx="5827593"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1" i="0" u="none" strike="noStrike" kern="1200" cap="none" spc="0" normalizeH="0" baseline="0" noProof="0" dirty="0">
              <a:ln>
                <a:noFill/>
              </a:ln>
              <a:solidFill>
                <a:prstClr val="black"/>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1" i="0" u="none" strike="noStrike" kern="1200" cap="none" spc="0" normalizeH="0" baseline="0" noProof="0" dirty="0">
                <a:ln>
                  <a:noFill/>
                </a:ln>
                <a:solidFill>
                  <a:prstClr val="black"/>
                </a:solidFill>
                <a:effectLst/>
                <a:uLnTx/>
                <a:uFillTx/>
                <a:latin typeface="Trebuchet MS" panose="020B0603020202020204"/>
                <a:ea typeface="+mn-ea"/>
                <a:cs typeface="+mn-cs"/>
              </a:rPr>
              <a:t>Familias beneficiadas con el convenio .MAG –GADM </a:t>
            </a:r>
          </a:p>
        </p:txBody>
      </p:sp>
      <p:pic>
        <p:nvPicPr>
          <p:cNvPr id="2" name="Imagen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63830" y="2246307"/>
            <a:ext cx="2315868" cy="1724174"/>
          </a:xfrm>
          <a:prstGeom prst="rect">
            <a:avLst/>
          </a:prstGeom>
        </p:spPr>
      </p:pic>
      <p:pic>
        <p:nvPicPr>
          <p:cNvPr id="7" name="Imagen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00057" y="2114210"/>
            <a:ext cx="2509079" cy="1623812"/>
          </a:xfrm>
          <a:prstGeom prst="rect">
            <a:avLst/>
          </a:prstGeom>
        </p:spPr>
      </p:pic>
      <p:pic>
        <p:nvPicPr>
          <p:cNvPr id="8" name="Imagen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30686" y="4192921"/>
            <a:ext cx="2378450" cy="1854958"/>
          </a:xfrm>
          <a:prstGeom prst="rect">
            <a:avLst/>
          </a:prstGeom>
        </p:spPr>
      </p:pic>
      <p:pic>
        <p:nvPicPr>
          <p:cNvPr id="20" name="Imagen 19" descr="C:\Users\DORA\Desktop\Screenshot_20240311-164459_WhatsApp.jpg"/>
          <p:cNvPicPr/>
          <p:nvPr/>
        </p:nvPicPr>
        <p:blipFill rotWithShape="1">
          <a:blip r:embed="rId10" cstate="print">
            <a:extLst>
              <a:ext uri="{28A0092B-C50C-407E-A947-70E740481C1C}">
                <a14:useLocalDpi xmlns:a14="http://schemas.microsoft.com/office/drawing/2010/main" val="0"/>
              </a:ext>
            </a:extLst>
          </a:blip>
          <a:srcRect t="20084" b="19916"/>
          <a:stretch/>
        </p:blipFill>
        <p:spPr bwMode="auto">
          <a:xfrm>
            <a:off x="2378320" y="4156224"/>
            <a:ext cx="2296228" cy="19089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5323861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pattFill prst="pct5">
          <a:fgClr>
            <a:schemeClr val="accent2">
              <a:lumMod val="50000"/>
            </a:schemeClr>
          </a:fgClr>
          <a:bgClr>
            <a:schemeClr val="bg1"/>
          </a:bgClr>
        </a:pattFill>
        <a:effectLst/>
      </p:bgPr>
    </p:bg>
    <p:spTree>
      <p:nvGrpSpPr>
        <p:cNvPr id="1" name=""/>
        <p:cNvGrpSpPr/>
        <p:nvPr/>
      </p:nvGrpSpPr>
      <p:grpSpPr>
        <a:xfrm>
          <a:off x="0" y="0"/>
          <a:ext cx="0" cy="0"/>
          <a:chOff x="0" y="0"/>
          <a:chExt cx="0" cy="0"/>
        </a:xfrm>
      </p:grpSpPr>
      <p:grpSp>
        <p:nvGrpSpPr>
          <p:cNvPr id="3" name="Grupo 2"/>
          <p:cNvGrpSpPr/>
          <p:nvPr/>
        </p:nvGrpSpPr>
        <p:grpSpPr>
          <a:xfrm>
            <a:off x="356478" y="5759037"/>
            <a:ext cx="1986128" cy="1025906"/>
            <a:chOff x="1601803" y="1216720"/>
            <a:chExt cx="7055089" cy="3846763"/>
          </a:xfrm>
        </p:grpSpPr>
        <p:grpSp>
          <p:nvGrpSpPr>
            <p:cNvPr id="4" name="Grupo 3"/>
            <p:cNvGrpSpPr/>
            <p:nvPr/>
          </p:nvGrpSpPr>
          <p:grpSpPr>
            <a:xfrm>
              <a:off x="1601803" y="1405065"/>
              <a:ext cx="7055089" cy="3658418"/>
              <a:chOff x="2927655" y="1719079"/>
              <a:chExt cx="7055089" cy="3658418"/>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55" y="1719079"/>
                <a:ext cx="7055089" cy="2878990"/>
              </a:xfrm>
              <a:prstGeom prst="rect">
                <a:avLst/>
              </a:prstGeom>
            </p:spPr>
          </p:pic>
          <p:sp>
            <p:nvSpPr>
              <p:cNvPr id="8" name="CuadroTexto 7"/>
              <p:cNvSpPr txBox="1"/>
              <p:nvPr/>
            </p:nvSpPr>
            <p:spPr>
              <a:xfrm>
                <a:off x="4936880" y="3992641"/>
                <a:ext cx="3174827" cy="13848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a:ln>
                      <a:noFill/>
                    </a:ln>
                    <a:solidFill>
                      <a:srgbClr val="0B5029"/>
                    </a:solidFill>
                    <a:effectLst/>
                    <a:uLnTx/>
                    <a:uFillTx/>
                    <a:latin typeface="Arial Black" panose="020B0A04020102020204" pitchFamily="34" charset="0"/>
                    <a:ea typeface="+mn-ea"/>
                    <a:cs typeface="+mn-cs"/>
                  </a:rPr>
                  <a:t>2023</a:t>
                </a:r>
              </a:p>
            </p:txBody>
          </p:sp>
          <p:sp>
            <p:nvSpPr>
              <p:cNvPr id="9" name="Rectángulo 8"/>
              <p:cNvSpPr/>
              <p:nvPr/>
            </p:nvSpPr>
            <p:spPr>
              <a:xfrm>
                <a:off x="3415425" y="5258212"/>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1803" y="1216720"/>
              <a:ext cx="7036689" cy="2850930"/>
            </a:xfrm>
            <a:prstGeom prst="rect">
              <a:avLst/>
            </a:prstGeom>
          </p:spPr>
        </p:pic>
        <p:sp>
          <p:nvSpPr>
            <p:cNvPr id="6" name="Rectángulo 5"/>
            <p:cNvSpPr/>
            <p:nvPr/>
          </p:nvSpPr>
          <p:spPr>
            <a:xfrm>
              <a:off x="2019814" y="1522910"/>
              <a:ext cx="6357257" cy="82833"/>
            </a:xfrm>
            <a:prstGeom prst="rect">
              <a:avLst/>
            </a:prstGeom>
            <a:solidFill>
              <a:srgbClr val="0B502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grpSp>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9952" y="5314384"/>
            <a:ext cx="2613585" cy="2002125"/>
          </a:xfrm>
          <a:prstGeom prst="rect">
            <a:avLst/>
          </a:prstGeom>
        </p:spPr>
      </p:pic>
      <p:pic>
        <p:nvPicPr>
          <p:cNvPr id="11" name="Imagen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6963" y="-197837"/>
            <a:ext cx="3310550" cy="2035048"/>
          </a:xfrm>
          <a:prstGeom prst="rect">
            <a:avLst/>
          </a:prstGeom>
        </p:spPr>
      </p:pic>
      <p:pic>
        <p:nvPicPr>
          <p:cNvPr id="12" name="Imagen 11"/>
          <p:cNvPicPr>
            <a:picLocks noChangeAspect="1"/>
          </p:cNvPicPr>
          <p:nvPr/>
        </p:nvPicPr>
        <p:blipFill>
          <a:blip r:embed="rId6"/>
          <a:stretch>
            <a:fillRect/>
          </a:stretch>
        </p:blipFill>
        <p:spPr>
          <a:xfrm>
            <a:off x="-429768" y="-59675"/>
            <a:ext cx="2680676" cy="1363152"/>
          </a:xfrm>
          <a:prstGeom prst="rect">
            <a:avLst/>
          </a:prstGeom>
        </p:spPr>
      </p:pic>
      <p:sp>
        <p:nvSpPr>
          <p:cNvPr id="2" name="Rectángulo 1">
            <a:extLst>
              <a:ext uri="{FF2B5EF4-FFF2-40B4-BE49-F238E27FC236}">
                <a16:creationId xmlns:a16="http://schemas.microsoft.com/office/drawing/2014/main" id="{302FEB33-B3FD-48CE-B20F-05B4F79E0CD0}"/>
              </a:ext>
            </a:extLst>
          </p:cNvPr>
          <p:cNvSpPr/>
          <p:nvPr/>
        </p:nvSpPr>
        <p:spPr>
          <a:xfrm>
            <a:off x="2147777" y="995213"/>
            <a:ext cx="6810737"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C" sz="1800" b="1" i="0" u="none" strike="noStrike" kern="1200" cap="none" spc="0" normalizeH="0" baseline="0" noProof="0" dirty="0">
                <a:ln>
                  <a:noFill/>
                </a:ln>
                <a:solidFill>
                  <a:prstClr val="black"/>
                </a:solidFill>
                <a:effectLst/>
                <a:uLnTx/>
                <a:uFillTx/>
                <a:latin typeface="Trebuchet MS" panose="020B0603020202020204"/>
                <a:ea typeface="+mn-ea"/>
                <a:cs typeface="+mn-cs"/>
              </a:rPr>
              <a:t>Familias beneficiadas con el convenio .MAG –GADM </a:t>
            </a:r>
          </a:p>
        </p:txBody>
      </p:sp>
      <p:pic>
        <p:nvPicPr>
          <p:cNvPr id="15" name="Imagen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15877" y="1540600"/>
            <a:ext cx="3135264" cy="1763088"/>
          </a:xfrm>
          <a:prstGeom prst="rect">
            <a:avLst/>
          </a:prstGeom>
        </p:spPr>
      </p:pic>
      <p:pic>
        <p:nvPicPr>
          <p:cNvPr id="17" name="Imagen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21659" y="1540600"/>
            <a:ext cx="2936855" cy="1763088"/>
          </a:xfrm>
          <a:prstGeom prst="rect">
            <a:avLst/>
          </a:prstGeom>
        </p:spPr>
      </p:pic>
      <p:pic>
        <p:nvPicPr>
          <p:cNvPr id="21" name="Imagen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15878" y="3540811"/>
            <a:ext cx="3135264" cy="1773573"/>
          </a:xfrm>
          <a:prstGeom prst="rect">
            <a:avLst/>
          </a:prstGeom>
        </p:spPr>
      </p:pic>
      <p:pic>
        <p:nvPicPr>
          <p:cNvPr id="18" name="Imagen 17" descr="C:\Users\DORA\Desktop\Screenshot_20240311-164446_WhatsApp.jpg"/>
          <p:cNvPicPr/>
          <p:nvPr/>
        </p:nvPicPr>
        <p:blipFill rotWithShape="1">
          <a:blip r:embed="rId10" cstate="print">
            <a:extLst>
              <a:ext uri="{28A0092B-C50C-407E-A947-70E740481C1C}">
                <a14:useLocalDpi xmlns:a14="http://schemas.microsoft.com/office/drawing/2010/main" val="0"/>
              </a:ext>
            </a:extLst>
          </a:blip>
          <a:srcRect t="35000" b="33750"/>
          <a:stretch/>
        </p:blipFill>
        <p:spPr bwMode="auto">
          <a:xfrm>
            <a:off x="6021659" y="3713356"/>
            <a:ext cx="2936855" cy="183333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435497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B0488A-1EE6-40FB-ACEE-C6A611362C42}"/>
              </a:ext>
            </a:extLst>
          </p:cNvPr>
          <p:cNvSpPr>
            <a:spLocks noGrp="1"/>
          </p:cNvSpPr>
          <p:nvPr>
            <p:ph type="title"/>
          </p:nvPr>
        </p:nvSpPr>
        <p:spPr>
          <a:xfrm>
            <a:off x="677334" y="609600"/>
            <a:ext cx="8596668" cy="1447800"/>
          </a:xfrm>
        </p:spPr>
        <p:txBody>
          <a:bodyPr>
            <a:normAutofit/>
          </a:bodyPr>
          <a:lstStyle/>
          <a:p>
            <a:r>
              <a:rPr lang="es-EC" sz="2200" dirty="0">
                <a:solidFill>
                  <a:srgbClr val="FF0000"/>
                </a:solidFill>
                <a:latin typeface="BankGothic Md BT" panose="020B0807020203060204" pitchFamily="34" charset="0"/>
              </a:rPr>
              <a:t>EN RESUMEN</a:t>
            </a:r>
            <a:br>
              <a:rPr lang="es-EC" sz="2200" dirty="0">
                <a:solidFill>
                  <a:srgbClr val="FF0000"/>
                </a:solidFill>
                <a:latin typeface="BankGothic Md BT" panose="020B0807020203060204" pitchFamily="34" charset="0"/>
              </a:rPr>
            </a:br>
            <a:r>
              <a:rPr lang="es-EC" sz="2200" dirty="0">
                <a:solidFill>
                  <a:srgbClr val="FF0000"/>
                </a:solidFill>
                <a:latin typeface="BankGothic Md BT" panose="020B0807020203060204" pitchFamily="34" charset="0"/>
              </a:rPr>
              <a:t>LEGALIZACION DE TIERRAS RURALES VINCES  ;2019-2023</a:t>
            </a:r>
            <a:br>
              <a:rPr lang="es-EC" dirty="0">
                <a:solidFill>
                  <a:srgbClr val="FF0000"/>
                </a:solidFill>
                <a:latin typeface="BankGothic Md BT" panose="020B0807020203060204" pitchFamily="34" charset="0"/>
              </a:rPr>
            </a:br>
            <a:endParaRPr lang="es-EC" dirty="0"/>
          </a:p>
        </p:txBody>
      </p:sp>
      <p:sp>
        <p:nvSpPr>
          <p:cNvPr id="3" name="Marcador de contenido 2">
            <a:extLst>
              <a:ext uri="{FF2B5EF4-FFF2-40B4-BE49-F238E27FC236}">
                <a16:creationId xmlns:a16="http://schemas.microsoft.com/office/drawing/2014/main" id="{D6504A7C-2D99-4465-9630-F6D2FF1E562A}"/>
              </a:ext>
            </a:extLst>
          </p:cNvPr>
          <p:cNvSpPr>
            <a:spLocks noGrp="1"/>
          </p:cNvSpPr>
          <p:nvPr>
            <p:ph idx="1"/>
          </p:nvPr>
        </p:nvSpPr>
        <p:spPr>
          <a:xfrm>
            <a:off x="677334" y="2171700"/>
            <a:ext cx="8596668" cy="3869662"/>
          </a:xfrm>
        </p:spPr>
        <p:txBody>
          <a:bodyPr>
            <a:normAutofit/>
          </a:bodyPr>
          <a:lstStyle/>
          <a:p>
            <a:pPr marL="0" indent="0">
              <a:buNone/>
            </a:pPr>
            <a:endParaRPr lang="es-EC" dirty="0">
              <a:solidFill>
                <a:schemeClr val="accent6"/>
              </a:solidFill>
              <a:latin typeface="BankGothic Md BT" panose="020B0807020203060204" pitchFamily="34" charset="0"/>
            </a:endParaRPr>
          </a:p>
          <a:p>
            <a:pPr marL="285750" indent="-285750">
              <a:buFont typeface="Wingdings" panose="05000000000000000000" pitchFamily="2" charset="2"/>
              <a:buChar char="Ø"/>
            </a:pPr>
            <a:r>
              <a:rPr lang="es-EC" dirty="0">
                <a:solidFill>
                  <a:schemeClr val="accent6"/>
                </a:solidFill>
                <a:latin typeface="BankGothic Md BT" panose="020B0807020203060204" pitchFamily="34" charset="0"/>
              </a:rPr>
              <a:t>ESCRITURAS ENTREGADAS : 396</a:t>
            </a:r>
          </a:p>
          <a:p>
            <a:pPr marL="285750" indent="-285750">
              <a:buFont typeface="Wingdings" panose="05000000000000000000" pitchFamily="2" charset="2"/>
              <a:buChar char="Ø"/>
            </a:pPr>
            <a:r>
              <a:rPr lang="es-EC" dirty="0">
                <a:solidFill>
                  <a:schemeClr val="accent6"/>
                </a:solidFill>
                <a:latin typeface="BankGothic Md BT" panose="020B0807020203060204" pitchFamily="34" charset="0"/>
              </a:rPr>
              <a:t>FAMILIAS ATENDIDAS:  1281</a:t>
            </a:r>
          </a:p>
          <a:p>
            <a:pPr marL="285750" indent="-285750">
              <a:buFont typeface="Wingdings" panose="05000000000000000000" pitchFamily="2" charset="2"/>
              <a:buChar char="Ø"/>
            </a:pPr>
            <a:r>
              <a:rPr lang="es-EC" dirty="0">
                <a:solidFill>
                  <a:schemeClr val="accent6"/>
                </a:solidFill>
                <a:latin typeface="BankGothic Md BT" panose="020B0807020203060204" pitchFamily="34" charset="0"/>
              </a:rPr>
              <a:t>SECTORES ALCANZADOS:    70</a:t>
            </a:r>
          </a:p>
          <a:p>
            <a:pPr marL="285750" indent="-285750">
              <a:buFont typeface="Wingdings" panose="05000000000000000000" pitchFamily="2" charset="2"/>
              <a:buChar char="Ø"/>
            </a:pPr>
            <a:r>
              <a:rPr lang="es-EC" sz="2400" dirty="0">
                <a:solidFill>
                  <a:srgbClr val="FF0000"/>
                </a:solidFill>
                <a:latin typeface="BankGothic Md BT" panose="020B0807020203060204" pitchFamily="34" charset="0"/>
              </a:rPr>
              <a:t>                     AÑO  2023.</a:t>
            </a:r>
          </a:p>
          <a:p>
            <a:pPr marL="285750" indent="-285750">
              <a:buFont typeface="Wingdings" panose="05000000000000000000" pitchFamily="2" charset="2"/>
              <a:buChar char="Ø"/>
            </a:pPr>
            <a:r>
              <a:rPr lang="es-EC" dirty="0">
                <a:solidFill>
                  <a:schemeClr val="accent6"/>
                </a:solidFill>
                <a:latin typeface="BankGothic Md BT" panose="020B0807020203060204" pitchFamily="34" charset="0"/>
              </a:rPr>
              <a:t>ESCRITURAS POR ENTREGAR  :  32</a:t>
            </a:r>
          </a:p>
          <a:p>
            <a:pPr marL="285750" indent="-285750">
              <a:buFont typeface="Wingdings" panose="05000000000000000000" pitchFamily="2" charset="2"/>
              <a:buChar char="Ø"/>
            </a:pPr>
            <a:r>
              <a:rPr lang="es-EC" dirty="0">
                <a:solidFill>
                  <a:schemeClr val="accent6"/>
                </a:solidFill>
                <a:latin typeface="BankGothic Md BT" panose="020B0807020203060204" pitchFamily="34" charset="0"/>
              </a:rPr>
              <a:t>EXPEDIENTES INGRESADOS POR LEGALIZAR:  184</a:t>
            </a:r>
          </a:p>
          <a:p>
            <a:pPr marL="285750" indent="-285750">
              <a:buFont typeface="Wingdings" panose="05000000000000000000" pitchFamily="2" charset="2"/>
              <a:buChar char="Ø"/>
            </a:pPr>
            <a:endParaRPr lang="es-EC" dirty="0">
              <a:solidFill>
                <a:schemeClr val="accent6"/>
              </a:solidFill>
              <a:latin typeface="BankGothic Md BT" panose="020B0807020203060204" pitchFamily="34" charset="0"/>
            </a:endParaRPr>
          </a:p>
          <a:p>
            <a:pPr marL="285750" indent="-285750">
              <a:buFont typeface="Wingdings" panose="05000000000000000000" pitchFamily="2" charset="2"/>
              <a:buChar char="Ø"/>
            </a:pPr>
            <a:endParaRPr lang="es-EC" dirty="0">
              <a:solidFill>
                <a:schemeClr val="accent6"/>
              </a:solidFill>
              <a:latin typeface="BankGothic Md BT" panose="020B0807020203060204" pitchFamily="34" charset="0"/>
            </a:endParaRPr>
          </a:p>
          <a:p>
            <a:pPr marL="285750" indent="-285750">
              <a:buFont typeface="Wingdings" panose="05000000000000000000" pitchFamily="2" charset="2"/>
              <a:buChar char="Ø"/>
            </a:pPr>
            <a:endParaRPr lang="es-EC" dirty="0">
              <a:solidFill>
                <a:schemeClr val="accent6"/>
              </a:solidFill>
              <a:latin typeface="BankGothic Md BT" panose="020B0807020203060204" pitchFamily="34" charset="0"/>
            </a:endParaRPr>
          </a:p>
          <a:p>
            <a:endParaRPr lang="es-EC" dirty="0"/>
          </a:p>
          <a:p>
            <a:pPr marL="285750" indent="-285750">
              <a:buFont typeface="Wingdings" panose="05000000000000000000" pitchFamily="2" charset="2"/>
              <a:buChar char="Ø"/>
            </a:pPr>
            <a:endParaRPr lang="es-EC" dirty="0"/>
          </a:p>
          <a:p>
            <a:endParaRPr lang="es-EC" dirty="0"/>
          </a:p>
        </p:txBody>
      </p:sp>
      <p:sp>
        <p:nvSpPr>
          <p:cNvPr id="4" name="Marcador de pie de página 3">
            <a:extLst>
              <a:ext uri="{FF2B5EF4-FFF2-40B4-BE49-F238E27FC236}">
                <a16:creationId xmlns:a16="http://schemas.microsoft.com/office/drawing/2014/main" id="{82CD8057-C126-46FF-BDA8-9BC1D4345B6B}"/>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6941405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Tema de Office">
  <a:themeElements>
    <a:clrScheme name="Azul">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0">
          <a:blip xmlns:r="http://schemas.openxmlformats.org/officeDocument/2006/relationships" r:embed="rId1"/>
          <a:srcRect/>
          <a:stretch>
            <a:fillRect l="971" t="-10372" r="-23713" b="-10372"/>
          </a:stretch>
        </a:blip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15102</TotalTime>
  <Words>6653</Words>
  <Application>Microsoft Office PowerPoint</Application>
  <PresentationFormat>Panorámica</PresentationFormat>
  <Paragraphs>591</Paragraphs>
  <Slides>126</Slides>
  <Notes>4</Notes>
  <HiddenSlides>0</HiddenSlides>
  <MMClips>0</MMClips>
  <ScaleCrop>false</ScaleCrop>
  <HeadingPairs>
    <vt:vector size="6" baseType="variant">
      <vt:variant>
        <vt:lpstr>Fuentes usadas</vt:lpstr>
      </vt:variant>
      <vt:variant>
        <vt:i4>17</vt:i4>
      </vt:variant>
      <vt:variant>
        <vt:lpstr>Tema</vt:lpstr>
      </vt:variant>
      <vt:variant>
        <vt:i4>2</vt:i4>
      </vt:variant>
      <vt:variant>
        <vt:lpstr>Títulos de diapositiva</vt:lpstr>
      </vt:variant>
      <vt:variant>
        <vt:i4>126</vt:i4>
      </vt:variant>
    </vt:vector>
  </HeadingPairs>
  <TitlesOfParts>
    <vt:vector size="145" baseType="lpstr">
      <vt:lpstr>Batang</vt:lpstr>
      <vt:lpstr>Aharoni</vt:lpstr>
      <vt:lpstr>Andada</vt:lpstr>
      <vt:lpstr>Aptos Display</vt:lpstr>
      <vt:lpstr>Arial</vt:lpstr>
      <vt:lpstr>Arial Black</vt:lpstr>
      <vt:lpstr>BankGothic Md BT</vt:lpstr>
      <vt:lpstr>Calibri</vt:lpstr>
      <vt:lpstr>Calibri Light</vt:lpstr>
      <vt:lpstr>Cambria</vt:lpstr>
      <vt:lpstr>Century Gothic</vt:lpstr>
      <vt:lpstr>Segoe UI Historic</vt:lpstr>
      <vt:lpstr>Tahoma</vt:lpstr>
      <vt:lpstr>Times New Roman</vt:lpstr>
      <vt:lpstr>Trebuchet MS</vt:lpstr>
      <vt:lpstr>Wingdings</vt:lpstr>
      <vt:lpstr>Wingdings 3</vt:lpstr>
      <vt:lpstr>Tema de Office</vt: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ANTECEDENTES </vt:lpstr>
      <vt:lpstr>PRESUPUESTO 2023</vt:lpstr>
      <vt:lpstr>RESULTADO DEL EJERCICIO PRESUPUESTARIO 2023</vt:lpstr>
      <vt:lpstr> PRESUPUESTO DE  INGRESO</vt:lpstr>
      <vt:lpstr>Presentación de PowerPoint</vt:lpstr>
      <vt:lpstr>Presentación de PowerPoint</vt:lpstr>
      <vt:lpstr>  PRESUPUESTO DE GASTOS  </vt:lpstr>
      <vt:lpstr>GASTOS DE INVERSION</vt:lpstr>
      <vt:lpstr>Presentación de PowerPoint</vt:lpstr>
      <vt:lpstr>Presentación de PowerPoint</vt:lpstr>
      <vt:lpstr>CONSTRUCCIÓN ACERAS Y BORDILLOS EN EL RECINTO MACUL; CONSTRUCCIÓN E INSTALACIÓN DE LETRAS CORPÓREAS EN LOS RECINTOS: MACUL, PAVANA, MATECITO, CLARISA Y ANTONIO SOTOMAYOR PERTENECIENTE A LA PARROQUIA ANTONIO SOTOMAYOR DEL CANTÓN VINCES, PROVINCIA DE LOS RÍOS 83149.34</vt:lpstr>
      <vt:lpstr>ADQUISICIÓN DE MATERIAL IMPORTADO (LASTRE) PARA HABILITAR LOS SECTORES EL ARENAL Y LA MINITA, DE LA CIUDAD DE VINCES </vt:lpstr>
      <vt:lpstr>CONSTRUCCION DE PLAZA COMERCIAL Y PARQUEADEROS PARA LA REVISION VEHICULAR TECNICA EN EL SECTOR LOS MIRTOS DEL CANTON VINCES DE LA PROVINCIA DE LOS RIOS 413719.38</vt:lpstr>
      <vt:lpstr>BACHEO, RECAPEO Y CONSTRUCCIÓN DE VARIAS CALLES DENTRO DEL CASCO URBANO DE LA CIUDAD DE VINCES CON PAVIMENTO FLEXIBLE Y ARTICULADO. INCLUYE REDES DE AGUAS SERVIDAS, AGUAS LLUVIAS, BORDILLO CUNETA Y ACERA </vt:lpstr>
      <vt:lpstr>SERVICIO DE REPARACIÓN Y MANTENIMIENTO DE INSTALACIONES ELÉCTRICAS EN ESPACIOS PÚBLICOS RECREATIVOS DEL CANTÓN VINCES, PROVINCIA DE LOS RÍOS  </vt:lpstr>
      <vt:lpstr>SERVICIO DE REPARACIÓN Y MANTENIMIENTO DE INSTALACIONES ELÉCTRICAS EN ESPACIOS PÚBLICOS RECREATIVOS DEL CANTÓN VINCES, PROVINCIA DE LOS RÍOS   </vt:lpstr>
      <vt:lpstr>SERVICIO DE ALQUILER DE EXCAVADORA DE ORUGA PARA REALIZAR TRABAJOS DE DESAZOLVE, LIMPIEZA DE ESTEROS, CANALES Y CONSTRUCCION DE ALBARRADAS EN EL CANTON VINCES, PROVINCIA DE LOS RIOS  </vt:lpstr>
      <vt:lpstr>CONSTRUCCIÓN Y REPARACIÓN DE TENDALES COMUNITARIOS EN VARIOS SECTORES RURALES DEL CANTÓN VINCES, PROVINCIA DE LOS RÍOS </vt:lpstr>
      <vt:lpstr>CONSTRUCCIÓN Y REPARACIÓN DE TENDALES COMUNITARIOS EN VARIOS SECTORES RURALES DEL CANTÓN VINCES, PROVINCIA DE LOS RÍOS </vt:lpstr>
      <vt:lpstr>ADQUISICIÓN DE MATERIAL PÉTREO LASTRE Y ARENA PARAREFORZAMIENTO DE MUROS DE CONTENCIÓN AFECTADOS PORDESBORDAMIENTO DEL RÍO VINCES Y ALZADA DE VÍA DE ACCESO AL VERTEDERO DE DESECHOS SÓLIDOS DEL CANTÓN VINCES DE LOS RÍOS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IMPLEMENTACIÓN DEL CENTRO DE REVISIÓN TÉCNICA VEHICULAR </vt:lpstr>
      <vt:lpstr>GESTION SEGUIRDAD CUIDADANA EN EL AMBITO DE LA TRANSPORTACIÓN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DIRECCION DE DESARROLLO COMUNITARIO Y GESTION SOCIAL </vt:lpstr>
      <vt:lpstr>Presentación de PowerPoint</vt:lpstr>
      <vt:lpstr>“ADQUISICIÓN DE SILLAS DE RUEDAS COMO AYUDAS TÉCNICAS PARA GRUPOS DE ATENCIÓN PRIORITARIA, EN EL CANTÓN VINCES”. Monto: $ 5.945,00 sin incluir el IVA               Monto: $ 5.945,00 sin incluir el IVA </vt:lpstr>
      <vt:lpstr>                                PROYECTO DE DESARROLLO INFANTIL-MIES.   OBJETIVO Promover el buen comienzo de la vida de las niñas y niños como base y garantía    para   un        buen desarrollo y despliegue de todas sus capacidades y potencialidades durante toda la vida  a través de la atención diaria y consejería familiar a las mujeres gestantes y familias de niñas y niños de 1 a 3 años de edad. Población atendida: 72 Niños, niñas de uno tres años de edad prioritariamente a aquellos en situación de pobreza, extrema pobreza y vulnerabilidad para el ejercicio pleno de sus derechos como niños y niños de una sociedad actual.  MONTO MIES: $ 118,196,16 MONTO GADM-VINCES: $ 29.561,3 </vt:lpstr>
      <vt:lpstr>Presentación de PowerPoint</vt:lpstr>
      <vt:lpstr>ACTIVIDAD DE ALIMENTACION DE NIÑOS Y NIÑAS 2023.  </vt:lpstr>
      <vt:lpstr>CUMPLIMIENTO DEL GAD COMO CONTRAPARTE ENTREGA DE 2 COMPUTADORAS</vt:lpstr>
      <vt:lpstr>MANTENIMIENTO DE TECHADO Y TUMBADO DEL CDI PEQUEÑOS BRILLANTES UBICADO EN LA CDLA. LA VIRGEN</vt:lpstr>
      <vt:lpstr>ENTREGA DE CAMITAS CATRES-IMPLEMENTOS DEPORTIVOS Y MUSICALES PARA EL DESARROLLO DE HABILIDADES Y DESTREZAS DE LOS NIÑOS Y NIÑAS</vt:lpstr>
      <vt:lpstr>ENTREGA DE MATERIALES DE OFICINA A LOS DOS CENTROS DE DESARROLLO INFANTIL</vt:lpstr>
      <vt:lpstr>PROGRAMA: JUVENTUD “Casa del Encuentro Juvenil Vinces”</vt:lpstr>
      <vt:lpstr>Presentación de PowerPoint</vt:lpstr>
      <vt:lpstr>                              ANEXOS LABOR SOCIAL </vt:lpstr>
      <vt:lpstr>APOYO LOGÍSTICO CON EL DEPARTAMENTO DE GESTIÓN SOCIAL</vt:lpstr>
      <vt:lpstr>ENTREGA DE INSUMOS DE ASEO PERSONAL Y DE LIMPIEZA PARA USO DIARIO DE NIÑOS Y NIÑAS</vt:lpstr>
      <vt:lpstr>Se gestionó con la empresa FUTURCORP, la donación todos los meses de un producto elaborado como es Papilla y Suflé a base banano en la que se beneficiaron 765 niños de diferentes sectores del cantón Vinces.  Sectores Beneficiados: Augusto Valencia, Nicaragua, Las Palmitas, Balzar de Vinces, la Americana, San Vicente, Cdla. Santa Isabel. </vt:lpstr>
      <vt:lpstr>Entrega Raciones   alimentos con ayudas de la empresa privada a personas vulnerables y de escasos recursos económicos en todos los sectores   del cantón Vinces.  Se beneficiaron 478 Familias. </vt:lpstr>
      <vt:lpstr> Se realizaron tres brigadas médicas             Se beneficiaron 715 personas.          Sectores Beneficiados: Parroquia   Antonio Sotomayor, Bagatela, la          Americana, Cdla. Santa        Isabel.</vt:lpstr>
      <vt:lpstr>Visitas del área de Discapacidad a personas con enfermedades catastróficas con el bono Joaquín Gallegos Lara que equivale a 240 mensuales:  Se Beneficiaron 25 ciudadanos. </vt:lpstr>
      <vt:lpstr> COORDINACIÓN DE TURISMO CONTRATACIÓN DE LOS SERVICIOS PARA LA ORGANIZACIÓN Y EJECUCIÓN DEL PROYECTO CULTURAL Y TURÍSTICO CARNAVAL 2023 DEL CANTÓN VINCES. Monto. -  $30.500,00 sin incluir IVA </vt:lpstr>
      <vt:lpstr>CONTRATACIÓN DE LOS SERVICIOS PARA LA EJECUCIÓN DE LA FERIA  INCLUSIVA PARA FORTALECER LA REACTIVACIÓN ECONÓMICA A TRAVÉS DE LAS TRADICIONES, TURÍSTICAS CULTURALES DEPORTIVAS Y GASTRONÓMICAS QUE POSEE EL CANTÓN VINCES POR MEDIO DE LA COMPETENCIA NÁUTICA REGATA GUAYAQUIL-VINCES.  Monto. -  $90.535,00 sin incluir IVA  </vt:lpstr>
      <vt:lpstr>  CONTRATACIÓN DE LAS ACTIVIDADES CULTURALES POR COMMEMORARSE EL CLXXVIII 178 ANIVERSARIO DE CANTONIZACIÓN DEL CANTÓN VINCES. Monto. -  $142.458,00 sin incluir IVA.  </vt:lpstr>
      <vt:lpstr>    Sesión Solemne por 178 años de cantonización. -  https://www.facebook.com/share/v/pu13AQWXBZcpPDc7/?mibextid=KsPBc6  Desfile cívico 178 años de Cantonización.-   https://www.facebook.com/share/v/y8F1uv6g3H4849yC/?mibextid=KsPBc6   Comparsas: https://www.facebook.com/share/v/3FToksbbhNWfma1b/?mibextid=KsPBc6   Cabalgata.-  https://www.facebook.com/share/v/3xJRn5iiR9byHidN/?mibextid=WC7FNe</vt:lpstr>
      <vt:lpstr> CONTRATACIÓN DE UN PROMOTOR DE EVENTOS PARA LA ORGANIZACIÓN Y EJECUCIÓN DE PROGRAMAS CULTURALES TURISTICOS, DEPORTIVOS, GASTRONOMICOS Y TRADICIONALES EN EL CANTÓN VINCES. Monto. -  $120.000,00 sin incluir IVA </vt:lpstr>
      <vt:lpstr>COORDINACION DE GESTIÓN Y PROYECTOS SOCIALES  PROYECTO DE DESARROLLO INFANTIL-MIES. CONVENIO DE COOPERACIÓN TÉCNICO ECONÓMICA No. DI-05-12D01- 18170-D ENTRE EL MINISTERIO DE INCLUSIÓN ECONÓMICA Y SOCIAL - MIES Y GOBIERNO DESCENTRALIZADO MUNICIPAL DEL CANTON VINCES GDDMV (GAD) PARA LA IMPLEMENTACION DE SERVICIO MIES MONTO MIES: $ 118,196,16 MONTO GADM-VINCES: $ 29.561,37  ACTIVIDAD DE ALIMENTACION DE NIÑOS Y NIÑAS 2023. </vt:lpstr>
      <vt:lpstr>PROGRAMA: PROYECTO DE APOYO Y CUSTODIA FAMILIAR-2023. • PRIMER CONVENIO DE COOPERACIÓN TÉCNICO ECONÓMICA No. PE-05-12D01-18908-D, con una duración de 8 meses, de enero a agosto del 2023. -MONTO MIES: $48,421,60              -MONTO GADM-VINCES: $ 25,913,06</vt:lpstr>
      <vt:lpstr>Presentación de PowerPoint</vt:lpstr>
      <vt:lpstr>Presentación de PowerPoint</vt:lpstr>
      <vt:lpstr>Presentación de PowerPoint</vt:lpstr>
      <vt:lpstr>                     PROGRAMA: PROYECTO ADULTOS MAYORES-2023 MONTO MIES: $6416.88 (SEIS MIL CUATROCIENTOS DIECISEIS CON 88/100 DÓLARES DE LOS ESTADOS UNIDOS DE AMÉRICA), MONTO GADM-VINCES: $ 1747.38 (MIL SETECIENTOS CUARENTA Y SIETE CON 38/100 DÓLARES DE LOS ESTADOS UNIDOS DE AMÉRICA),  ADENDA DE CONVENIO DE COOPERACIÓN TÉCNICO ECONÓMICO No. AM-05-12D01-21347-D agosto a diciembre 2023. MONTO MIES: USD. 3414.71 (TRES MIL CUATROCIENTOS CATORCE CON 71/100 DÓLARES DE LOS ESTADOS UNIDOS DE AMÉRICA),  MONTO GADM-VINCES: USD. 1752.0 (MIL SETECIENTOS CINCUENTA Y DOS CON 00/100 DÓLARES DE LOS ESTADOS UNIDOS DE AMÉRICA),  </vt:lpstr>
      <vt:lpstr>Presentación de PowerPoint</vt:lpstr>
      <vt:lpstr>Presentación de PowerPoint</vt:lpstr>
      <vt:lpstr>Promoción ruta del cacao Vinces- Ecuavisa.-  https://www.facebook.com/share/v/scxdsd1tsxuYGLZz/?mibextid=WC7FNe</vt:lpstr>
      <vt:lpstr>FERIA DEL CACAO SE REALIZO EN EL PARQUE CENTRAL EN COORDINACION CON EL GAD MUNICIPAL DE VINCES</vt:lpstr>
      <vt:lpstr>COORDINACIÓN DE FOMENTO PRODUCTIVO </vt:lpstr>
      <vt:lpstr>Presentación de PowerPoint</vt:lpstr>
      <vt:lpstr>    AUTOGESTIÓN   LA FERIA DE LA ZONA NORTE CAMPESINA GASTRONÓMICA DEL CAMPO A LA MESA EN LA QUE HUBIERON MÁS DE 31 EMPRENDEDORES . </vt:lpstr>
      <vt:lpstr>COORDINACIÓN DE DEPORTE RECREACIÓN Y CULTURA</vt:lpstr>
      <vt:lpstr>ACTIVACIÓN RECREATIVA Y DEPORTIVA LUGAR LA PARROQUIA ANTONIO SOTOMAYOR REALIZADA FECHA 18/01/2023. </vt:lpstr>
      <vt:lpstr>               APOYO A COMPETENCIA NACIONAL DATINAJE LUGAR VINCES SECTOR MALECON SUR CHIPIPE FECHA  12/02/ 2023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EN RESUMEN LEGALIZACION DE TIERRAS RURALES VINCES  ;2019-2023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CONSTRUCCIÓN ACERAS Y BORDILLOS EN EL RECINTO MACUL; CONSTRUCCIÓN E INSTALACIÓN DE LETRAS CORPÓREAS EN LOS RECINTOS: MACUL, PAVANA, MATECITO, CLARISA Y ANTONIO SOTOMAYOR PERTENECIENTE A LA PARROQUIA ANTONIO SOTOMAYOR DEL CANTÓN VINCES, PROVINCIA DE LOS RÍOS 83149.34</dc:title>
  <dc:creator>Usuario de Windows</dc:creator>
  <cp:lastModifiedBy>fabian alfredo</cp:lastModifiedBy>
  <cp:revision>135</cp:revision>
  <dcterms:created xsi:type="dcterms:W3CDTF">2024-02-29T21:42:17Z</dcterms:created>
  <dcterms:modified xsi:type="dcterms:W3CDTF">2025-05-27T13:38:48Z</dcterms:modified>
</cp:coreProperties>
</file>